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0" roundtripDataSignature="AMtx7mje429ss8UQYMfcn/0RJex5j2Kv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19CC064-E4F0-4D26-AF11-8965A351B55F}">
  <a:tblStyle styleId="{D19CC064-E4F0-4D26-AF11-8965A351B55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customschemas.google.com/relationships/presentationmetadata" Target="meta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Faster R-CNN 을 실습 시간을 고려하여 필요한만큼 설명. </a:t>
            </a:r>
            <a:endParaRPr/>
          </a:p>
        </p:txBody>
      </p:sp>
      <p:sp>
        <p:nvSpPr>
          <p:cNvPr id="251" name="Google Shape;251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사각형 부분 : 엄밀하게는 RoI align 이 정확하지만, 대중용어로 (중간 operation인) RoI pooling 으로 통칭해서 말하곤 함.</a:t>
            </a:r>
            <a:endParaRPr/>
          </a:p>
        </p:txBody>
      </p:sp>
      <p:sp>
        <p:nvSpPr>
          <p:cNvPr id="279" name="Google Shape;279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box base 는 RoI head 라고도 부</a:t>
            </a:r>
            <a:endParaRPr/>
          </a:p>
        </p:txBody>
      </p:sp>
      <p:sp>
        <p:nvSpPr>
          <p:cNvPr id="289" name="Google Shape;289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Fast R-CNN predictor 라고도 부르고, box predictor 라고도 부름</a:t>
            </a:r>
            <a:endParaRPr/>
          </a:p>
        </p:txBody>
      </p:sp>
      <p:sp>
        <p:nvSpPr>
          <p:cNvPr id="300" name="Google Shape;300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e411cbe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10e411cbe6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p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p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p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8" name="Google Shape;388;p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" name="Google Shape;422;p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0" name="Google Shape;440;p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8" name="Google Shape;448;p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p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p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8" name="Google Shape;478;p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본 예제에서는 외부에서 만들었고, colab 에는 포함되지 않음</a:t>
            </a:r>
            <a:endParaRPr/>
          </a:p>
        </p:txBody>
      </p:sp>
      <p:sp>
        <p:nvSpPr>
          <p:cNvPr id="489" name="Google Shape;489;p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" name="Google Shape;499;p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7" name="Google Shape;507;p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0e40ce722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1" name="Google Shape;521;g10e40ce722e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5" name="Google Shape;535;p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p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8" name="Google Shape;558;p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9" name="Google Shape;569;p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9" name="Google Shape;579;p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9" name="Google Shape;589;p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9" name="Google Shape;599;p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9" name="Google Shape;609;p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9" name="Google Shape;619;p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7" name="Google Shape;627;p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5" name="Google Shape;635;p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3" name="Google Shape;643;p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0" name="Google Shape;650;p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7" name="Google Shape;657;p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본 실습에서는 이론 강의 중에 AP 계산을 배웠다는 것을 전제했음.</a:t>
            </a:r>
            <a:endParaRPr/>
          </a:p>
        </p:txBody>
      </p:sp>
      <p:sp>
        <p:nvSpPr>
          <p:cNvPr id="664" name="Google Shape;664;p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5" name="Google Shape;675;p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3" name="Google Shape;683;p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0" name="Google Shape;690;p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9" name="Google Shape;699;p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함께 준비한 코드를 그대로 돌리기 위해, 경로도 동일하게 맞춰주는게 좋습니다.</a:t>
            </a:r>
            <a:endParaRPr/>
          </a:p>
        </p:txBody>
      </p:sp>
      <p:sp>
        <p:nvSpPr>
          <p:cNvPr id="209" name="Google Shape;209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구글 드라이브에 들어갔을 때의 경로 (i.e. 내 드라이브) 가 /content/drive/MyDrive/ 입니다.</a:t>
            </a:r>
            <a:endParaRPr/>
          </a:p>
        </p:txBody>
      </p:sp>
      <p:sp>
        <p:nvSpPr>
          <p:cNvPr id="231" name="Google Shape;231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복잡한 코드들이 많이 필요한데, 실습의 범위를 넘어서는 것은 가져다 쓸 예정입니다. 가져다 쓰기 위해 git clone 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(참고) 깃헙 repo가 사라질 수 있어서, 코드는 연구실 공유 드라이브에 zip 파일로 함께 올려놨습니다.</a:t>
            </a:r>
            <a:endParaRPr/>
          </a:p>
        </p:txBody>
      </p:sp>
      <p:sp>
        <p:nvSpPr>
          <p:cNvPr id="240" name="Google Shape;240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4"/>
          <p:cNvSpPr txBox="1"/>
          <p:nvPr>
            <p:ph type="ctrTitle"/>
          </p:nvPr>
        </p:nvSpPr>
        <p:spPr>
          <a:xfrm>
            <a:off x="1109397" y="1821632"/>
            <a:ext cx="103632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5900"/>
              <a:buFont typeface="Arial"/>
              <a:buNone/>
              <a:defRPr b="0">
                <a:solidFill>
                  <a:srgbClr val="36609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7" name="Google Shape;17;p54"/>
          <p:cNvSpPr txBox="1"/>
          <p:nvPr>
            <p:ph idx="1" type="subTitle"/>
          </p:nvPr>
        </p:nvSpPr>
        <p:spPr>
          <a:xfrm>
            <a:off x="1103445" y="3020549"/>
            <a:ext cx="8534400" cy="17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3700"/>
              <a:buNone/>
              <a:defRPr sz="3700"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7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18" name="Google Shape;18;p54"/>
          <p:cNvCxnSpPr/>
          <p:nvPr/>
        </p:nvCxnSpPr>
        <p:spPr>
          <a:xfrm>
            <a:off x="1103445" y="2857397"/>
            <a:ext cx="2592300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" name="Google Shape;19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80309" y="4275459"/>
            <a:ext cx="3168352" cy="2417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171" y="6021288"/>
            <a:ext cx="2976332" cy="57552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5"/>
          <p:cNvSpPr txBox="1"/>
          <p:nvPr>
            <p:ph type="title"/>
          </p:nvPr>
        </p:nvSpPr>
        <p:spPr>
          <a:xfrm>
            <a:off x="609600" y="274639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5" name="Google Shape;75;p65"/>
          <p:cNvSpPr txBox="1"/>
          <p:nvPr>
            <p:ph idx="1" type="body"/>
          </p:nvPr>
        </p:nvSpPr>
        <p:spPr>
          <a:xfrm rot="5400000">
            <a:off x="3832950" y="-1623149"/>
            <a:ext cx="4526100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76" name="Google Shape;76;p65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7" name="Google Shape;77;p65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8" name="Google Shape;78;p65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6"/>
          <p:cNvSpPr txBox="1"/>
          <p:nvPr>
            <p:ph type="title"/>
          </p:nvPr>
        </p:nvSpPr>
        <p:spPr>
          <a:xfrm rot="5400000">
            <a:off x="7285050" y="1828789"/>
            <a:ext cx="58515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1" name="Google Shape;81;p66"/>
          <p:cNvSpPr txBox="1"/>
          <p:nvPr>
            <p:ph idx="1" type="body"/>
          </p:nvPr>
        </p:nvSpPr>
        <p:spPr>
          <a:xfrm rot="5400000">
            <a:off x="1697000" y="-812861"/>
            <a:ext cx="5851500" cy="80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82" name="Google Shape;82;p66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3" name="Google Shape;83;p66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4" name="Google Shape;84;p66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6"/>
          <p:cNvSpPr txBox="1"/>
          <p:nvPr>
            <p:ph type="title"/>
          </p:nvPr>
        </p:nvSpPr>
        <p:spPr>
          <a:xfrm>
            <a:off x="609600" y="356660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93" name="Google Shape;93;p56"/>
          <p:cNvSpPr txBox="1"/>
          <p:nvPr>
            <p:ph idx="1" type="body"/>
          </p:nvPr>
        </p:nvSpPr>
        <p:spPr>
          <a:xfrm>
            <a:off x="431371" y="1316765"/>
            <a:ext cx="11329200" cy="49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4" name="Google Shape;94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20470" y="164637"/>
            <a:ext cx="1736293" cy="132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195" y="6405331"/>
            <a:ext cx="1735347" cy="33555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56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7"/>
          <p:cNvSpPr txBox="1"/>
          <p:nvPr>
            <p:ph type="ctrTitle"/>
          </p:nvPr>
        </p:nvSpPr>
        <p:spPr>
          <a:xfrm>
            <a:off x="1109397" y="1821632"/>
            <a:ext cx="103632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5900"/>
              <a:buFont typeface="Arial"/>
              <a:buNone/>
              <a:defRPr b="0" i="0" sz="5900" u="none" cap="none" strike="noStrike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99" name="Google Shape;99;p67"/>
          <p:cNvSpPr txBox="1"/>
          <p:nvPr>
            <p:ph idx="1" type="subTitle"/>
          </p:nvPr>
        </p:nvSpPr>
        <p:spPr>
          <a:xfrm>
            <a:off x="1103445" y="3020549"/>
            <a:ext cx="8534400" cy="17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00" name="Google Shape;100;p67"/>
          <p:cNvCxnSpPr/>
          <p:nvPr/>
        </p:nvCxnSpPr>
        <p:spPr>
          <a:xfrm>
            <a:off x="1103445" y="2857397"/>
            <a:ext cx="2592300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1" name="Google Shape;101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80309" y="4275459"/>
            <a:ext cx="3168352" cy="2417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171" y="6021288"/>
            <a:ext cx="2976332" cy="57552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6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8"/>
          <p:cNvSpPr txBox="1"/>
          <p:nvPr>
            <p:ph type="title"/>
          </p:nvPr>
        </p:nvSpPr>
        <p:spPr>
          <a:xfrm>
            <a:off x="963084" y="4406902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  <a:defRPr b="1" i="0" sz="5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06" name="Google Shape;106;p68"/>
          <p:cNvSpPr txBox="1"/>
          <p:nvPr>
            <p:ph idx="1" type="body"/>
          </p:nvPr>
        </p:nvSpPr>
        <p:spPr>
          <a:xfrm>
            <a:off x="963084" y="2906713"/>
            <a:ext cx="103632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68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68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68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9"/>
          <p:cNvSpPr txBox="1"/>
          <p:nvPr>
            <p:ph type="title"/>
          </p:nvPr>
        </p:nvSpPr>
        <p:spPr>
          <a:xfrm>
            <a:off x="609600" y="274639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12" name="Google Shape;112;p69"/>
          <p:cNvSpPr txBox="1"/>
          <p:nvPr>
            <p:ph idx="1" type="body"/>
          </p:nvPr>
        </p:nvSpPr>
        <p:spPr>
          <a:xfrm>
            <a:off x="609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463550" lvl="0" marL="457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69"/>
          <p:cNvSpPr txBox="1"/>
          <p:nvPr>
            <p:ph idx="2" type="body"/>
          </p:nvPr>
        </p:nvSpPr>
        <p:spPr>
          <a:xfrm>
            <a:off x="6197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463550" lvl="0" marL="457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69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69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69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0"/>
          <p:cNvSpPr txBox="1"/>
          <p:nvPr>
            <p:ph type="title"/>
          </p:nvPr>
        </p:nvSpPr>
        <p:spPr>
          <a:xfrm>
            <a:off x="609600" y="274639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19" name="Google Shape;119;p70"/>
          <p:cNvSpPr txBox="1"/>
          <p:nvPr>
            <p:ph idx="1" type="body"/>
          </p:nvPr>
        </p:nvSpPr>
        <p:spPr>
          <a:xfrm>
            <a:off x="609600" y="1535113"/>
            <a:ext cx="53868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70"/>
          <p:cNvSpPr txBox="1"/>
          <p:nvPr>
            <p:ph idx="2" type="body"/>
          </p:nvPr>
        </p:nvSpPr>
        <p:spPr>
          <a:xfrm>
            <a:off x="609600" y="2174875"/>
            <a:ext cx="53868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70"/>
          <p:cNvSpPr txBox="1"/>
          <p:nvPr>
            <p:ph idx="3" type="body"/>
          </p:nvPr>
        </p:nvSpPr>
        <p:spPr>
          <a:xfrm>
            <a:off x="6193368" y="1535113"/>
            <a:ext cx="5389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70"/>
          <p:cNvSpPr txBox="1"/>
          <p:nvPr>
            <p:ph idx="4" type="body"/>
          </p:nvPr>
        </p:nvSpPr>
        <p:spPr>
          <a:xfrm>
            <a:off x="6193368" y="2174875"/>
            <a:ext cx="53892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70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70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70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1"/>
          <p:cNvSpPr txBox="1"/>
          <p:nvPr>
            <p:ph type="title"/>
          </p:nvPr>
        </p:nvSpPr>
        <p:spPr>
          <a:xfrm>
            <a:off x="609600" y="274639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28" name="Google Shape;128;p71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71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71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2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72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72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3"/>
          <p:cNvSpPr txBox="1"/>
          <p:nvPr>
            <p:ph type="title"/>
          </p:nvPr>
        </p:nvSpPr>
        <p:spPr>
          <a:xfrm>
            <a:off x="609601" y="273049"/>
            <a:ext cx="40113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37" name="Google Shape;137;p73"/>
          <p:cNvSpPr txBox="1"/>
          <p:nvPr>
            <p:ph idx="1" type="body"/>
          </p:nvPr>
        </p:nvSpPr>
        <p:spPr>
          <a:xfrm>
            <a:off x="4766733" y="273051"/>
            <a:ext cx="6815700" cy="58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501650" lvl="0" marL="4572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73"/>
          <p:cNvSpPr txBox="1"/>
          <p:nvPr>
            <p:ph idx="2" type="body"/>
          </p:nvPr>
        </p:nvSpPr>
        <p:spPr>
          <a:xfrm>
            <a:off x="609601" y="1435101"/>
            <a:ext cx="40113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73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73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73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7"/>
          <p:cNvSpPr txBox="1"/>
          <p:nvPr>
            <p:ph type="title"/>
          </p:nvPr>
        </p:nvSpPr>
        <p:spPr>
          <a:xfrm>
            <a:off x="609600" y="356660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4300"/>
              <a:buFont typeface="Arial"/>
              <a:buNone/>
              <a:defRPr sz="4300">
                <a:solidFill>
                  <a:srgbClr val="17365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4" name="Google Shape;24;p57"/>
          <p:cNvSpPr txBox="1"/>
          <p:nvPr>
            <p:ph idx="1" type="body"/>
          </p:nvPr>
        </p:nvSpPr>
        <p:spPr>
          <a:xfrm>
            <a:off x="431371" y="1316765"/>
            <a:ext cx="11329200" cy="49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Char char="•"/>
              <a:defRPr sz="3200">
                <a:solidFill>
                  <a:srgbClr val="262626"/>
                </a:solidFill>
              </a:defRPr>
            </a:lvl1pPr>
            <a:lvl2pPr indent="-40005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700"/>
              <a:buChar char="–"/>
              <a:defRPr sz="2700">
                <a:solidFill>
                  <a:srgbClr val="262626"/>
                </a:solidFill>
              </a:defRPr>
            </a:lvl2pPr>
            <a:lvl3pPr indent="-3810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  <a:defRPr sz="2400">
                <a:solidFill>
                  <a:srgbClr val="262626"/>
                </a:solidFill>
              </a:defRPr>
            </a:lvl3pPr>
            <a:lvl4pPr indent="-3619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100"/>
              <a:buChar char="–"/>
              <a:defRPr sz="2100">
                <a:solidFill>
                  <a:srgbClr val="262626"/>
                </a:solidFill>
              </a:defRPr>
            </a:lvl4pPr>
            <a:lvl5pPr indent="-3619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100"/>
              <a:buChar char="»"/>
              <a:defRPr sz="2100">
                <a:solidFill>
                  <a:srgbClr val="262626"/>
                </a:solidFill>
              </a:defRPr>
            </a:lvl5pPr>
            <a:lvl6pPr indent="-3810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pic>
        <p:nvPicPr>
          <p:cNvPr id="25" name="Google Shape;25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20470" y="164637"/>
            <a:ext cx="1736293" cy="132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195" y="6405331"/>
            <a:ext cx="1735347" cy="33555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7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4"/>
          <p:cNvSpPr txBox="1"/>
          <p:nvPr>
            <p:ph type="title"/>
          </p:nvPr>
        </p:nvSpPr>
        <p:spPr>
          <a:xfrm>
            <a:off x="2389717" y="4800600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44" name="Google Shape;144;p74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74"/>
          <p:cNvSpPr txBox="1"/>
          <p:nvPr>
            <p:ph idx="1" type="body"/>
          </p:nvPr>
        </p:nvSpPr>
        <p:spPr>
          <a:xfrm>
            <a:off x="2389717" y="5367338"/>
            <a:ext cx="73152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74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74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74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5"/>
          <p:cNvSpPr txBox="1"/>
          <p:nvPr>
            <p:ph type="title"/>
          </p:nvPr>
        </p:nvSpPr>
        <p:spPr>
          <a:xfrm>
            <a:off x="609600" y="274639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51" name="Google Shape;151;p75"/>
          <p:cNvSpPr txBox="1"/>
          <p:nvPr>
            <p:ph idx="1" type="body"/>
          </p:nvPr>
        </p:nvSpPr>
        <p:spPr>
          <a:xfrm rot="5400000">
            <a:off x="3832950" y="-1623149"/>
            <a:ext cx="4526100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501650" lvl="0" marL="4572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75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75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75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6"/>
          <p:cNvSpPr txBox="1"/>
          <p:nvPr>
            <p:ph type="title"/>
          </p:nvPr>
        </p:nvSpPr>
        <p:spPr>
          <a:xfrm rot="5400000">
            <a:off x="7285050" y="1828789"/>
            <a:ext cx="58515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57" name="Google Shape;157;p76"/>
          <p:cNvSpPr txBox="1"/>
          <p:nvPr>
            <p:ph idx="1" type="body"/>
          </p:nvPr>
        </p:nvSpPr>
        <p:spPr>
          <a:xfrm rot="5400000">
            <a:off x="1697000" y="-812861"/>
            <a:ext cx="5851500" cy="80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501650" lvl="0" marL="4572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76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76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76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8"/>
          <p:cNvSpPr txBox="1"/>
          <p:nvPr>
            <p:ph type="title"/>
          </p:nvPr>
        </p:nvSpPr>
        <p:spPr>
          <a:xfrm>
            <a:off x="963084" y="4406902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  <a:defRPr b="1" sz="53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0" name="Google Shape;30;p58"/>
          <p:cNvSpPr txBox="1"/>
          <p:nvPr>
            <p:ph idx="1" type="body"/>
          </p:nvPr>
        </p:nvSpPr>
        <p:spPr>
          <a:xfrm>
            <a:off x="963084" y="2906713"/>
            <a:ext cx="103632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8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2" name="Google Shape;32;p58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3" name="Google Shape;33;p58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9"/>
          <p:cNvSpPr txBox="1"/>
          <p:nvPr>
            <p:ph type="title"/>
          </p:nvPr>
        </p:nvSpPr>
        <p:spPr>
          <a:xfrm>
            <a:off x="609600" y="274639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6" name="Google Shape;36;p59"/>
          <p:cNvSpPr txBox="1"/>
          <p:nvPr>
            <p:ph idx="1" type="body"/>
          </p:nvPr>
        </p:nvSpPr>
        <p:spPr>
          <a:xfrm>
            <a:off x="609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46355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 sz="3700"/>
            </a:lvl1pPr>
            <a:lvl2pPr indent="-431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  <a:defRPr sz="3200"/>
            </a:lvl2pPr>
            <a:lvl3pPr indent="-4000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3pPr>
            <a:lvl4pPr indent="-3810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indent="-3810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indent="-3810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indent="-3810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indent="-3810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/>
        </p:txBody>
      </p:sp>
      <p:sp>
        <p:nvSpPr>
          <p:cNvPr id="37" name="Google Shape;37;p59"/>
          <p:cNvSpPr txBox="1"/>
          <p:nvPr>
            <p:ph idx="2" type="body"/>
          </p:nvPr>
        </p:nvSpPr>
        <p:spPr>
          <a:xfrm>
            <a:off x="6197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46355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 sz="3700"/>
            </a:lvl1pPr>
            <a:lvl2pPr indent="-431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  <a:defRPr sz="3200"/>
            </a:lvl2pPr>
            <a:lvl3pPr indent="-4000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3pPr>
            <a:lvl4pPr indent="-3810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indent="-3810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indent="-3810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indent="-3810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indent="-3810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/>
        </p:txBody>
      </p:sp>
      <p:sp>
        <p:nvSpPr>
          <p:cNvPr id="38" name="Google Shape;38;p59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9" name="Google Shape;39;p59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0" name="Google Shape;40;p59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0"/>
          <p:cNvSpPr txBox="1"/>
          <p:nvPr>
            <p:ph type="title"/>
          </p:nvPr>
        </p:nvSpPr>
        <p:spPr>
          <a:xfrm>
            <a:off x="609600" y="274639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3" name="Google Shape;43;p60"/>
          <p:cNvSpPr txBox="1"/>
          <p:nvPr>
            <p:ph idx="1" type="body"/>
          </p:nvPr>
        </p:nvSpPr>
        <p:spPr>
          <a:xfrm>
            <a:off x="609600" y="1535113"/>
            <a:ext cx="53868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9pPr>
          </a:lstStyle>
          <a:p/>
        </p:txBody>
      </p:sp>
      <p:sp>
        <p:nvSpPr>
          <p:cNvPr id="44" name="Google Shape;44;p60"/>
          <p:cNvSpPr txBox="1"/>
          <p:nvPr>
            <p:ph idx="2" type="body"/>
          </p:nvPr>
        </p:nvSpPr>
        <p:spPr>
          <a:xfrm>
            <a:off x="609600" y="2174875"/>
            <a:ext cx="53868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005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2pPr>
            <a:lvl3pPr indent="-3810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619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4pPr>
            <a:lvl5pPr indent="-3619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 sz="2100"/>
            </a:lvl5pPr>
            <a:lvl6pPr indent="-3619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indent="-3619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indent="-3619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indent="-3619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/>
        </p:txBody>
      </p:sp>
      <p:sp>
        <p:nvSpPr>
          <p:cNvPr id="45" name="Google Shape;45;p60"/>
          <p:cNvSpPr txBox="1"/>
          <p:nvPr>
            <p:ph idx="3" type="body"/>
          </p:nvPr>
        </p:nvSpPr>
        <p:spPr>
          <a:xfrm>
            <a:off x="6193368" y="1535113"/>
            <a:ext cx="5389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5pPr>
            <a:lvl6pPr indent="-228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6pPr>
            <a:lvl7pPr indent="-228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7pPr>
            <a:lvl8pPr indent="-228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8pPr>
            <a:lvl9pPr indent="-228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9pPr>
          </a:lstStyle>
          <a:p/>
        </p:txBody>
      </p:sp>
      <p:sp>
        <p:nvSpPr>
          <p:cNvPr id="46" name="Google Shape;46;p60"/>
          <p:cNvSpPr txBox="1"/>
          <p:nvPr>
            <p:ph idx="4" type="body"/>
          </p:nvPr>
        </p:nvSpPr>
        <p:spPr>
          <a:xfrm>
            <a:off x="6193368" y="2174875"/>
            <a:ext cx="53892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005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2pPr>
            <a:lvl3pPr indent="-3810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619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4pPr>
            <a:lvl5pPr indent="-3619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 sz="2100"/>
            </a:lvl5pPr>
            <a:lvl6pPr indent="-3619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indent="-3619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indent="-3619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indent="-3619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/>
        </p:txBody>
      </p:sp>
      <p:sp>
        <p:nvSpPr>
          <p:cNvPr id="47" name="Google Shape;47;p60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8" name="Google Shape;48;p60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9" name="Google Shape;49;p60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1"/>
          <p:cNvSpPr txBox="1"/>
          <p:nvPr>
            <p:ph type="title"/>
          </p:nvPr>
        </p:nvSpPr>
        <p:spPr>
          <a:xfrm>
            <a:off x="609600" y="274639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2" name="Google Shape;52;p61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3" name="Google Shape;53;p61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4" name="Google Shape;54;p61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2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7" name="Google Shape;57;p62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8" name="Google Shape;58;p62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3"/>
          <p:cNvSpPr txBox="1"/>
          <p:nvPr>
            <p:ph type="title"/>
          </p:nvPr>
        </p:nvSpPr>
        <p:spPr>
          <a:xfrm>
            <a:off x="609601" y="273049"/>
            <a:ext cx="40113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1" name="Google Shape;61;p63"/>
          <p:cNvSpPr txBox="1"/>
          <p:nvPr>
            <p:ph idx="1" type="body"/>
          </p:nvPr>
        </p:nvSpPr>
        <p:spPr>
          <a:xfrm>
            <a:off x="4766733" y="273051"/>
            <a:ext cx="6815700" cy="58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50165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Char char="•"/>
              <a:defRPr sz="4300"/>
            </a:lvl1pPr>
            <a:lvl2pPr indent="-46355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Char char="–"/>
              <a:defRPr sz="3700"/>
            </a:lvl2pPr>
            <a:lvl3pPr indent="-431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3pPr>
            <a:lvl4pPr indent="-40005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4pPr>
            <a:lvl5pPr indent="-40005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»"/>
              <a:defRPr sz="2700"/>
            </a:lvl5pPr>
            <a:lvl6pPr indent="-40005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6pPr>
            <a:lvl7pPr indent="-40005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7pPr>
            <a:lvl8pPr indent="-40005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8pPr>
            <a:lvl9pPr indent="-40005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9pPr>
          </a:lstStyle>
          <a:p/>
        </p:txBody>
      </p:sp>
      <p:sp>
        <p:nvSpPr>
          <p:cNvPr id="62" name="Google Shape;62;p63"/>
          <p:cNvSpPr txBox="1"/>
          <p:nvPr>
            <p:ph idx="2" type="body"/>
          </p:nvPr>
        </p:nvSpPr>
        <p:spPr>
          <a:xfrm>
            <a:off x="609601" y="1435101"/>
            <a:ext cx="40113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3" name="Google Shape;63;p63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4" name="Google Shape;64;p63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5" name="Google Shape;65;p63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4"/>
          <p:cNvSpPr txBox="1"/>
          <p:nvPr>
            <p:ph type="title"/>
          </p:nvPr>
        </p:nvSpPr>
        <p:spPr>
          <a:xfrm>
            <a:off x="2389717" y="4800600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8" name="Google Shape;68;p64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64"/>
          <p:cNvSpPr txBox="1"/>
          <p:nvPr>
            <p:ph idx="1" type="body"/>
          </p:nvPr>
        </p:nvSpPr>
        <p:spPr>
          <a:xfrm>
            <a:off x="2389717" y="5367338"/>
            <a:ext cx="73152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0" name="Google Shape;70;p64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1" name="Google Shape;71;p64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2" name="Google Shape;72;p64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3"/>
          <p:cNvSpPr txBox="1"/>
          <p:nvPr>
            <p:ph type="title"/>
          </p:nvPr>
        </p:nvSpPr>
        <p:spPr>
          <a:xfrm>
            <a:off x="609600" y="274639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3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50165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53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53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53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5"/>
          <p:cNvSpPr txBox="1"/>
          <p:nvPr>
            <p:ph type="title"/>
          </p:nvPr>
        </p:nvSpPr>
        <p:spPr>
          <a:xfrm>
            <a:off x="609600" y="274639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55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50165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55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55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55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hyperlink" Target="https://junha1125.github.io/blog/artificial-intelligence/2020-08-15-1FastRCNN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hyperlink" Target="https://junha1125.github.io/blog/artificial-intelligence/2020-08-15-1FastRCNN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hyperlink" Target="https://junha1125.github.io/blog/artificial-intelligence/2020-08-15-1FastRCNN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hyperlink" Target="https://junha1125.github.io/blog/artificial-intelligence/2020-08-15-1FastRCNN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hyperlink" Target="https://junha1125.github.io/blog/artificial-intelligence/2020-08-15-1FastRCNN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hyperlink" Target="https://junha1125.github.io/blog/artificial-intelligence/2020-08-15-1FastRCNN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yoojy31/pytorch-object-detection-tutorial/blob/main/tutorial.ipynb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hyperlink" Target="https://colab.research.google.com/drive/1f1irgGSCKCKg2imaQxzlnsL9M7NDz_mn?usp=sharing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pytorch.org/docs/stable/data.htm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yoojy31/pytorch-object-detection-tutorial/blob/b2ca7381470dc11bd9b46cda5d6e788ab34b37aa/notebook.py#L23" TargetMode="External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yoojy31/pytorch-object-detection-tutorial/blob/b2ca7381470dc11bd9b46cda5d6e788ab34b37aa/notebook.py#L23" TargetMode="External"/><Relationship Id="rId4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hyperlink" Target="https://github.com/yoojy31/pytorch-object-detection-tutorial/blob/b2ca7381470dc11bd9b46cda5d6e788ab34b37aa/transforms.py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Relationship Id="rId4" Type="http://schemas.openxmlformats.org/officeDocument/2006/relationships/hyperlink" Target="https://towardsdatascience.com/faster-r-cnn-for-object-detection-a-technical-summary-474c5b857b46" TargetMode="External"/><Relationship Id="rId5" Type="http://schemas.openxmlformats.org/officeDocument/2006/relationships/hyperlink" Target="https://github.com/chullhwan-song/Reading-Paper/issues/184" TargetMode="External"/><Relationship Id="rId6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ytorch.org/docs/stable/index.html" TargetMode="External"/><Relationship Id="rId4" Type="http://schemas.openxmlformats.org/officeDocument/2006/relationships/hyperlink" Target="https://pytorch.org/vision/stable/index.html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Relationship Id="rId4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Relationship Id="rId4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Relationship Id="rId4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pytorch.org/docs/stable/optim.html" TargetMode="External"/><Relationship Id="rId4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Relationship Id="rId4" Type="http://schemas.openxmlformats.org/officeDocument/2006/relationships/hyperlink" Target="https://seongkyun.github.io/study/2019/01/15/map/" TargetMode="External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cis.upenn.edu/~jshi/ped_html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7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Relationship Id="rId4" Type="http://schemas.openxmlformats.org/officeDocument/2006/relationships/image" Target="../media/image5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png"/><Relationship Id="rId4" Type="http://schemas.openxmlformats.org/officeDocument/2006/relationships/hyperlink" Target="https://pytorch.org/vision/stable/models.html#object-detection-instance-segmentation-and-person-keypoint-detection" TargetMode="External"/><Relationship Id="rId5" Type="http://schemas.openxmlformats.org/officeDocument/2006/relationships/image" Target="../media/image5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cis.upenn.edu/~jshi/ped_html/PennFudanPed.zip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"/>
          <p:cNvSpPr txBox="1"/>
          <p:nvPr>
            <p:ph type="ctrTitle"/>
          </p:nvPr>
        </p:nvSpPr>
        <p:spPr>
          <a:xfrm>
            <a:off x="1109396" y="1622947"/>
            <a:ext cx="108840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700"/>
              <a:buFont typeface="Arial"/>
              <a:buNone/>
            </a:pPr>
            <a:r>
              <a:rPr lang="en-US" sz="4700"/>
              <a:t>실습 : Object Detection</a:t>
            </a:r>
            <a:endParaRPr sz="4700"/>
          </a:p>
        </p:txBody>
      </p:sp>
      <p:sp>
        <p:nvSpPr>
          <p:cNvPr id="166" name="Google Shape;166;p1"/>
          <p:cNvSpPr txBox="1"/>
          <p:nvPr>
            <p:ph idx="1" type="subTitle"/>
          </p:nvPr>
        </p:nvSpPr>
        <p:spPr>
          <a:xfrm>
            <a:off x="1103450" y="3020551"/>
            <a:ext cx="8534400" cy="2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100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 sz="2100">
                <a:solidFill>
                  <a:schemeClr val="dk1"/>
                </a:solidFill>
              </a:rPr>
              <a:t>발표자: 이호준, 유자연  (지도: 곽노준 교수님)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Machine Intelligence &amp; Pattern Analysis Laboratory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Graduate School of Convergence Science and Technology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Seoul National University, Seoul, Korea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67" name="Google Shape;167;p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200"/>
              <a:t>Pre 3 - </a:t>
            </a:r>
            <a:r>
              <a:rPr lang="en-US" sz="2500"/>
              <a:t>Faster R-CNN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5" name="Google Shape;25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1776413"/>
            <a:ext cx="8534400" cy="36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9"/>
          <p:cNvSpPr txBox="1"/>
          <p:nvPr/>
        </p:nvSpPr>
        <p:spPr>
          <a:xfrm>
            <a:off x="6669075" y="6369550"/>
            <a:ext cx="472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https://junha1125.github.io/blog/artificial-intelligence/2020-08-15-1FastRCNN/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200"/>
              <a:t>Pre 3 - </a:t>
            </a:r>
            <a:r>
              <a:rPr lang="en-US" sz="2500"/>
              <a:t>Faster R-CNN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0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3" name="Google Shape;26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1776413"/>
            <a:ext cx="8534400" cy="36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0"/>
          <p:cNvSpPr txBox="1"/>
          <p:nvPr/>
        </p:nvSpPr>
        <p:spPr>
          <a:xfrm>
            <a:off x="6669075" y="6369550"/>
            <a:ext cx="472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https://junha1125.github.io/blog/artificial-intelligence/2020-08-15-1FastRCNN/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0"/>
          <p:cNvSpPr/>
          <p:nvPr/>
        </p:nvSpPr>
        <p:spPr>
          <a:xfrm>
            <a:off x="2229300" y="5195450"/>
            <a:ext cx="1026600" cy="2268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2323775" y="5516625"/>
            <a:ext cx="348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backbone : img 의 feature 추출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200"/>
              <a:t>Pre 3 - </a:t>
            </a:r>
            <a:r>
              <a:rPr lang="en-US" sz="2500"/>
              <a:t>Faster R-CNN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1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3" name="Google Shape;27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1776413"/>
            <a:ext cx="8534400" cy="36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1"/>
          <p:cNvSpPr txBox="1"/>
          <p:nvPr/>
        </p:nvSpPr>
        <p:spPr>
          <a:xfrm>
            <a:off x="6669075" y="6369550"/>
            <a:ext cx="472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https://junha1125.github.io/blog/artificial-intelligence/2020-08-15-1FastRCNN/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1"/>
          <p:cNvSpPr/>
          <p:nvPr/>
        </p:nvSpPr>
        <p:spPr>
          <a:xfrm>
            <a:off x="5182200" y="1744925"/>
            <a:ext cx="1026600" cy="2268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1"/>
          <p:cNvSpPr txBox="1"/>
          <p:nvPr/>
        </p:nvSpPr>
        <p:spPr>
          <a:xfrm>
            <a:off x="4999650" y="1272100"/>
            <a:ext cx="44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RPN : object 후보 생성 (binary : object or not)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2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200"/>
              <a:t>Pre 3 - </a:t>
            </a:r>
            <a:r>
              <a:rPr lang="en-US" sz="2500"/>
              <a:t>Faster R-CNN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2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3" name="Google Shape;2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1776413"/>
            <a:ext cx="8534400" cy="36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2"/>
          <p:cNvSpPr txBox="1"/>
          <p:nvPr/>
        </p:nvSpPr>
        <p:spPr>
          <a:xfrm>
            <a:off x="6669075" y="6369550"/>
            <a:ext cx="472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https://junha1125.github.io/blog/artificial-intelligence/2020-08-15-1FastRCNN/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2"/>
          <p:cNvSpPr/>
          <p:nvPr/>
        </p:nvSpPr>
        <p:spPr>
          <a:xfrm>
            <a:off x="7231525" y="3086275"/>
            <a:ext cx="1633500" cy="17061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2"/>
          <p:cNvSpPr txBox="1"/>
          <p:nvPr/>
        </p:nvSpPr>
        <p:spPr>
          <a:xfrm>
            <a:off x="7342825" y="2477625"/>
            <a:ext cx="432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RoI pooling, RoI align :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부분 뜯어내서 같은 사이즈로 (일반적으로 7x7)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3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200"/>
              <a:t>Pre 3 - </a:t>
            </a:r>
            <a:r>
              <a:rPr lang="en-US" sz="2500"/>
              <a:t>Faster R-CNN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3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3" name="Google Shape;29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1776413"/>
            <a:ext cx="8534400" cy="36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3"/>
          <p:cNvSpPr txBox="1"/>
          <p:nvPr/>
        </p:nvSpPr>
        <p:spPr>
          <a:xfrm>
            <a:off x="6669075" y="6369550"/>
            <a:ext cx="472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https://junha1125.github.io/blog/artificial-intelligence/2020-08-15-1FastRCNN/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3"/>
          <p:cNvSpPr/>
          <p:nvPr/>
        </p:nvSpPr>
        <p:spPr>
          <a:xfrm>
            <a:off x="8791350" y="3061100"/>
            <a:ext cx="768300" cy="16998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3"/>
          <p:cNvSpPr txBox="1"/>
          <p:nvPr/>
        </p:nvSpPr>
        <p:spPr>
          <a:xfrm>
            <a:off x="8999100" y="2238500"/>
            <a:ext cx="212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RoI head or box base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" name="Google Shape;297;p13"/>
          <p:cNvCxnSpPr>
            <a:stCxn id="295" idx="0"/>
          </p:cNvCxnSpPr>
          <p:nvPr/>
        </p:nvCxnSpPr>
        <p:spPr>
          <a:xfrm flipH="1" rot="10800000">
            <a:off x="9175500" y="2638700"/>
            <a:ext cx="195300" cy="42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200"/>
              <a:t>Pre 3 - </a:t>
            </a:r>
            <a:r>
              <a:rPr lang="en-US" sz="2500"/>
              <a:t>Faster R-CNN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4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4" name="Google Shape;30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1776413"/>
            <a:ext cx="8534400" cy="36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4"/>
          <p:cNvSpPr txBox="1"/>
          <p:nvPr/>
        </p:nvSpPr>
        <p:spPr>
          <a:xfrm>
            <a:off x="6669075" y="6369550"/>
            <a:ext cx="472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https://junha1125.github.io/blog/artificial-intelligence/2020-08-15-1FastRCNN/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4"/>
          <p:cNvSpPr/>
          <p:nvPr/>
        </p:nvSpPr>
        <p:spPr>
          <a:xfrm>
            <a:off x="9565925" y="3061100"/>
            <a:ext cx="422100" cy="16998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4"/>
          <p:cNvSpPr txBox="1"/>
          <p:nvPr/>
        </p:nvSpPr>
        <p:spPr>
          <a:xfrm>
            <a:off x="9244750" y="2238500"/>
            <a:ext cx="26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Fast R-CNN predictor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p14"/>
          <p:cNvCxnSpPr>
            <a:stCxn id="306" idx="0"/>
          </p:cNvCxnSpPr>
          <p:nvPr/>
        </p:nvCxnSpPr>
        <p:spPr>
          <a:xfrm flipH="1" rot="10800000">
            <a:off x="9776975" y="2638700"/>
            <a:ext cx="195300" cy="42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"/>
          <p:cNvSpPr txBox="1"/>
          <p:nvPr>
            <p:ph type="title"/>
          </p:nvPr>
        </p:nvSpPr>
        <p:spPr>
          <a:xfrm>
            <a:off x="609600" y="3045010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4100"/>
              <a:t>코드 - 전체 구조</a:t>
            </a:r>
            <a:endParaRPr sz="4100"/>
          </a:p>
        </p:txBody>
      </p:sp>
      <p:sp>
        <p:nvSpPr>
          <p:cNvPr id="314" name="Google Shape;314;p16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코드 전체 구조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7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1" name="Google Shape;321;p17"/>
          <p:cNvSpPr/>
          <p:nvPr/>
        </p:nvSpPr>
        <p:spPr>
          <a:xfrm>
            <a:off x="665600" y="2050100"/>
            <a:ext cx="2282400" cy="18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준비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7"/>
          <p:cNvSpPr/>
          <p:nvPr/>
        </p:nvSpPr>
        <p:spPr>
          <a:xfrm>
            <a:off x="832395" y="2557863"/>
            <a:ext cx="1948800" cy="39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7"/>
          <p:cNvSpPr/>
          <p:nvPr/>
        </p:nvSpPr>
        <p:spPr>
          <a:xfrm>
            <a:off x="832395" y="3203277"/>
            <a:ext cx="1948800" cy="39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로더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7"/>
          <p:cNvSpPr/>
          <p:nvPr/>
        </p:nvSpPr>
        <p:spPr>
          <a:xfrm>
            <a:off x="3497525" y="2050100"/>
            <a:ext cx="2282400" cy="18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 선언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7"/>
          <p:cNvSpPr/>
          <p:nvPr/>
        </p:nvSpPr>
        <p:spPr>
          <a:xfrm>
            <a:off x="3664320" y="2557863"/>
            <a:ext cx="1948800" cy="39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백본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7"/>
          <p:cNvSpPr/>
          <p:nvPr/>
        </p:nvSpPr>
        <p:spPr>
          <a:xfrm>
            <a:off x="3664320" y="3203277"/>
            <a:ext cx="1948800" cy="39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디텍터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7"/>
          <p:cNvSpPr/>
          <p:nvPr/>
        </p:nvSpPr>
        <p:spPr>
          <a:xfrm>
            <a:off x="6348438" y="2050100"/>
            <a:ext cx="2282400" cy="18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 선언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7"/>
          <p:cNvSpPr/>
          <p:nvPr/>
        </p:nvSpPr>
        <p:spPr>
          <a:xfrm>
            <a:off x="9199350" y="2050100"/>
            <a:ext cx="2282400" cy="18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학습 과정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7"/>
          <p:cNvSpPr/>
          <p:nvPr/>
        </p:nvSpPr>
        <p:spPr>
          <a:xfrm>
            <a:off x="9366145" y="2903163"/>
            <a:ext cx="1948800" cy="39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epoch 학습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7"/>
          <p:cNvSpPr/>
          <p:nvPr/>
        </p:nvSpPr>
        <p:spPr>
          <a:xfrm>
            <a:off x="9366145" y="3335502"/>
            <a:ext cx="1948800" cy="39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7"/>
          <p:cNvSpPr/>
          <p:nvPr/>
        </p:nvSpPr>
        <p:spPr>
          <a:xfrm>
            <a:off x="9366145" y="2470838"/>
            <a:ext cx="1948800" cy="39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epoch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2" name="Google Shape;332;p17"/>
          <p:cNvCxnSpPr>
            <a:stCxn id="321" idx="3"/>
            <a:endCxn id="324" idx="1"/>
          </p:cNvCxnSpPr>
          <p:nvPr/>
        </p:nvCxnSpPr>
        <p:spPr>
          <a:xfrm>
            <a:off x="2948000" y="2964500"/>
            <a:ext cx="54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3" name="Google Shape;333;p17"/>
          <p:cNvCxnSpPr/>
          <p:nvPr/>
        </p:nvCxnSpPr>
        <p:spPr>
          <a:xfrm>
            <a:off x="5779925" y="2964500"/>
            <a:ext cx="54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4" name="Google Shape;334;p17"/>
          <p:cNvCxnSpPr/>
          <p:nvPr/>
        </p:nvCxnSpPr>
        <p:spPr>
          <a:xfrm>
            <a:off x="8640300" y="2964500"/>
            <a:ext cx="54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5" name="Google Shape;335;p17"/>
          <p:cNvSpPr/>
          <p:nvPr/>
        </p:nvSpPr>
        <p:spPr>
          <a:xfrm>
            <a:off x="6510508" y="2766638"/>
            <a:ext cx="1948800" cy="39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Optimizer 선언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8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코드 전체 구조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8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2" name="Google Shape;34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8450" y="80825"/>
            <a:ext cx="7200575" cy="14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0450" y="1528850"/>
            <a:ext cx="7671109" cy="50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9"/>
          <p:cNvSpPr txBox="1"/>
          <p:nvPr>
            <p:ph type="title"/>
          </p:nvPr>
        </p:nvSpPr>
        <p:spPr>
          <a:xfrm>
            <a:off x="609600" y="1904260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4100"/>
              <a:t>코드 설명 - 데이터 준비</a:t>
            </a:r>
            <a:endParaRPr sz="4100"/>
          </a:p>
        </p:txBody>
      </p:sp>
      <p:sp>
        <p:nvSpPr>
          <p:cNvPr id="349" name="Google Shape;349;p19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0" name="Google Shape;35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1800" y="3163050"/>
            <a:ext cx="8770225" cy="170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19"/>
          <p:cNvSpPr/>
          <p:nvPr/>
        </p:nvSpPr>
        <p:spPr>
          <a:xfrm>
            <a:off x="1892100" y="3055050"/>
            <a:ext cx="2177700" cy="189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e411cbe65_0_0"/>
          <p:cNvSpPr txBox="1"/>
          <p:nvPr>
            <p:ph type="title"/>
          </p:nvPr>
        </p:nvSpPr>
        <p:spPr>
          <a:xfrm>
            <a:off x="609600" y="828277"/>
            <a:ext cx="109728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4100"/>
              <a:t>코드 - 링크</a:t>
            </a:r>
            <a:br>
              <a:rPr lang="en-US" sz="1300"/>
            </a:br>
            <a:r>
              <a:rPr lang="en-US" sz="2200"/>
              <a:t>github :</a:t>
            </a:r>
            <a:r>
              <a:rPr lang="en-US" sz="1300"/>
              <a:t> </a:t>
            </a:r>
            <a:r>
              <a:rPr lang="en-US" sz="1300" u="sng">
                <a:solidFill>
                  <a:schemeClr val="hlink"/>
                </a:solidFill>
                <a:hlinkClick r:id="rId3"/>
              </a:rPr>
              <a:t>https://github.com/yoojy31/pytorch-object-detection-tutorial/blob/main/tutorial.ipynb</a:t>
            </a:r>
            <a:r>
              <a:rPr lang="en-US" sz="1300">
                <a:solidFill>
                  <a:schemeClr val="dk1"/>
                </a:solidFill>
              </a:rPr>
              <a:t> </a:t>
            </a:r>
            <a:endParaRPr sz="1300"/>
          </a:p>
        </p:txBody>
      </p:sp>
      <p:sp>
        <p:nvSpPr>
          <p:cNvPr id="173" name="Google Shape;173;g10e411cbe65_0_0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4" name="Google Shape;174;g10e411cbe6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200" y="2718650"/>
            <a:ext cx="4650450" cy="243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10e411cbe65_0_0"/>
          <p:cNvSpPr/>
          <p:nvPr/>
        </p:nvSpPr>
        <p:spPr>
          <a:xfrm>
            <a:off x="1480296" y="4300453"/>
            <a:ext cx="817200" cy="21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g10e411cbe65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5750" y="2533502"/>
            <a:ext cx="4308579" cy="298464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10e411cbe65_0_0"/>
          <p:cNvSpPr/>
          <p:nvPr/>
        </p:nvSpPr>
        <p:spPr>
          <a:xfrm>
            <a:off x="7379671" y="2852428"/>
            <a:ext cx="817200" cy="21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0e411cbe65_0_0"/>
          <p:cNvSpPr txBox="1"/>
          <p:nvPr/>
        </p:nvSpPr>
        <p:spPr>
          <a:xfrm>
            <a:off x="2297500" y="4207450"/>
            <a:ext cx="5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[1]</a:t>
            </a:r>
            <a:endParaRPr/>
          </a:p>
        </p:txBody>
      </p:sp>
      <p:sp>
        <p:nvSpPr>
          <p:cNvPr id="179" name="Google Shape;179;g10e411cbe65_0_0"/>
          <p:cNvSpPr txBox="1"/>
          <p:nvPr/>
        </p:nvSpPr>
        <p:spPr>
          <a:xfrm>
            <a:off x="8196875" y="2759425"/>
            <a:ext cx="5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[2]</a:t>
            </a:r>
            <a:endParaRPr/>
          </a:p>
        </p:txBody>
      </p:sp>
      <p:sp>
        <p:nvSpPr>
          <p:cNvPr id="180" name="Google Shape;180;g10e411cbe65_0_0"/>
          <p:cNvSpPr txBox="1"/>
          <p:nvPr/>
        </p:nvSpPr>
        <p:spPr>
          <a:xfrm>
            <a:off x="4067725" y="6377350"/>
            <a:ext cx="723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* </a:t>
            </a:r>
            <a:r>
              <a:rPr lang="en-US" sz="900"/>
              <a:t>github </a:t>
            </a:r>
            <a:r>
              <a:rPr lang="en-US" sz="900"/>
              <a:t>이 열리지 않을 경우</a:t>
            </a:r>
            <a:r>
              <a:rPr lang="en-US" sz="900"/>
              <a:t> : </a:t>
            </a:r>
            <a:r>
              <a:rPr lang="en-US" sz="900" u="sng">
                <a:solidFill>
                  <a:schemeClr val="hlink"/>
                </a:solidFill>
                <a:hlinkClick r:id="rId6"/>
              </a:rPr>
              <a:t>https://colab.research.google.com/drive/1f1irgGSCKCKg2imaQxzlnsL9M7NDz_mn?usp=sharing</a:t>
            </a:r>
            <a:endParaRPr sz="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0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데이터셋&amp;로더 선언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0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8" name="Google Shape;35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0025" y="953150"/>
            <a:ext cx="7984749" cy="54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데이터셋&amp;로더 선언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1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5" name="Google Shape;3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0025" y="953150"/>
            <a:ext cx="7984749" cy="54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1"/>
          <p:cNvSpPr/>
          <p:nvPr/>
        </p:nvSpPr>
        <p:spPr>
          <a:xfrm>
            <a:off x="2393050" y="1347675"/>
            <a:ext cx="365400" cy="2071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1"/>
          <p:cNvSpPr txBox="1"/>
          <p:nvPr/>
        </p:nvSpPr>
        <p:spPr>
          <a:xfrm>
            <a:off x="377850" y="2147450"/>
            <a:ext cx="18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 data &amp; test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2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데이터셋&amp;로더 선언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2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4" name="Google Shape;37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0025" y="953150"/>
            <a:ext cx="7984749" cy="54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2"/>
          <p:cNvSpPr/>
          <p:nvPr/>
        </p:nvSpPr>
        <p:spPr>
          <a:xfrm>
            <a:off x="2185250" y="3910750"/>
            <a:ext cx="365400" cy="2071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2"/>
          <p:cNvSpPr txBox="1"/>
          <p:nvPr/>
        </p:nvSpPr>
        <p:spPr>
          <a:xfrm>
            <a:off x="730525" y="4638850"/>
            <a:ext cx="130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 loader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 test loader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3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데이터셋&amp;로더 선언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3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3" name="Google Shape;38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0025" y="953150"/>
            <a:ext cx="7984749" cy="54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3"/>
          <p:cNvSpPr/>
          <p:nvPr/>
        </p:nvSpPr>
        <p:spPr>
          <a:xfrm>
            <a:off x="3147600" y="4477525"/>
            <a:ext cx="2898000" cy="327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3"/>
          <p:cNvSpPr txBox="1"/>
          <p:nvPr/>
        </p:nvSpPr>
        <p:spPr>
          <a:xfrm>
            <a:off x="6045700" y="4607025"/>
            <a:ext cx="30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batch들끼리 합쳐줘야 할 때 사용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(참고) collate fn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4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2" name="Google Shape;392;p24"/>
          <p:cNvSpPr txBox="1"/>
          <p:nvPr>
            <p:ph idx="1" type="body"/>
          </p:nvPr>
        </p:nvSpPr>
        <p:spPr>
          <a:xfrm>
            <a:off x="431375" y="959125"/>
            <a:ext cx="11329200" cy="14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batch size 가 2 이상일 때, batch 들을 특별한 방법으로 합쳐줘야 할 때 주로 사용</a:t>
            </a:r>
            <a:br>
              <a:rPr lang="en-US" sz="1900"/>
            </a:br>
            <a:r>
              <a:rPr lang="en-US" sz="1900"/>
              <a:t>(참고) 본 실습의 test 경우, batch 가 1 이라서 collate fn 을 특별히 만들어주지 않아도 됨</a:t>
            </a:r>
            <a:br>
              <a:rPr lang="en-US" sz="1900"/>
            </a:br>
            <a:endParaRPr sz="1900"/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간략 예시 : 길이가 서로 다른 sample 들</a:t>
            </a:r>
            <a:endParaRPr sz="1900"/>
          </a:p>
        </p:txBody>
      </p:sp>
      <p:sp>
        <p:nvSpPr>
          <p:cNvPr id="393" name="Google Shape;393;p24"/>
          <p:cNvSpPr txBox="1"/>
          <p:nvPr/>
        </p:nvSpPr>
        <p:spPr>
          <a:xfrm>
            <a:off x="7084700" y="6356350"/>
            <a:ext cx="442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https://pytorch.org/docs/stable/data.html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4"/>
          <p:cNvSpPr/>
          <p:nvPr/>
        </p:nvSpPr>
        <p:spPr>
          <a:xfrm>
            <a:off x="1838875" y="2877950"/>
            <a:ext cx="8502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나는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4"/>
          <p:cNvSpPr/>
          <p:nvPr/>
        </p:nvSpPr>
        <p:spPr>
          <a:xfrm>
            <a:off x="2689075" y="2877950"/>
            <a:ext cx="8502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공대생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24"/>
          <p:cNvSpPr/>
          <p:nvPr/>
        </p:nvSpPr>
        <p:spPr>
          <a:xfrm>
            <a:off x="3539275" y="2877950"/>
            <a:ext cx="8502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입니다.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4"/>
          <p:cNvSpPr/>
          <p:nvPr/>
        </p:nvSpPr>
        <p:spPr>
          <a:xfrm>
            <a:off x="1838875" y="4283575"/>
            <a:ext cx="8502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오늘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24"/>
          <p:cNvSpPr/>
          <p:nvPr/>
        </p:nvSpPr>
        <p:spPr>
          <a:xfrm>
            <a:off x="2689075" y="4283575"/>
            <a:ext cx="8502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날씨가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4"/>
          <p:cNvSpPr/>
          <p:nvPr/>
        </p:nvSpPr>
        <p:spPr>
          <a:xfrm>
            <a:off x="3539275" y="4283575"/>
            <a:ext cx="8502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4"/>
          <p:cNvSpPr/>
          <p:nvPr/>
        </p:nvSpPr>
        <p:spPr>
          <a:xfrm>
            <a:off x="4389475" y="4283575"/>
            <a:ext cx="8502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좋네요.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4"/>
          <p:cNvSpPr/>
          <p:nvPr/>
        </p:nvSpPr>
        <p:spPr>
          <a:xfrm>
            <a:off x="1838875" y="3580750"/>
            <a:ext cx="8502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파이토치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4"/>
          <p:cNvSpPr/>
          <p:nvPr/>
        </p:nvSpPr>
        <p:spPr>
          <a:xfrm>
            <a:off x="2689075" y="3580763"/>
            <a:ext cx="8502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어렵다.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4"/>
          <p:cNvSpPr txBox="1"/>
          <p:nvPr/>
        </p:nvSpPr>
        <p:spPr>
          <a:xfrm>
            <a:off x="113375" y="2860400"/>
            <a:ext cx="15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 1 : 길이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4"/>
          <p:cNvSpPr txBox="1"/>
          <p:nvPr/>
        </p:nvSpPr>
        <p:spPr>
          <a:xfrm>
            <a:off x="113375" y="3563225"/>
            <a:ext cx="15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 2 : 길이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4"/>
          <p:cNvSpPr txBox="1"/>
          <p:nvPr/>
        </p:nvSpPr>
        <p:spPr>
          <a:xfrm>
            <a:off x="113375" y="4266050"/>
            <a:ext cx="15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 3 : 길이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4"/>
          <p:cNvSpPr/>
          <p:nvPr/>
        </p:nvSpPr>
        <p:spPr>
          <a:xfrm>
            <a:off x="8331800" y="3110925"/>
            <a:ext cx="8502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나는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4"/>
          <p:cNvSpPr/>
          <p:nvPr/>
        </p:nvSpPr>
        <p:spPr>
          <a:xfrm>
            <a:off x="9182000" y="3110925"/>
            <a:ext cx="8502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공대생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4"/>
          <p:cNvSpPr/>
          <p:nvPr/>
        </p:nvSpPr>
        <p:spPr>
          <a:xfrm>
            <a:off x="10032200" y="3110925"/>
            <a:ext cx="8502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입니다.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4"/>
          <p:cNvSpPr/>
          <p:nvPr/>
        </p:nvSpPr>
        <p:spPr>
          <a:xfrm>
            <a:off x="8331800" y="4050600"/>
            <a:ext cx="8502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오늘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24"/>
          <p:cNvSpPr/>
          <p:nvPr/>
        </p:nvSpPr>
        <p:spPr>
          <a:xfrm>
            <a:off x="9182000" y="4050600"/>
            <a:ext cx="8502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날씨가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4"/>
          <p:cNvSpPr/>
          <p:nvPr/>
        </p:nvSpPr>
        <p:spPr>
          <a:xfrm>
            <a:off x="10032200" y="4050600"/>
            <a:ext cx="8502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4"/>
          <p:cNvSpPr/>
          <p:nvPr/>
        </p:nvSpPr>
        <p:spPr>
          <a:xfrm>
            <a:off x="10882400" y="4050600"/>
            <a:ext cx="8502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좋네요.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4"/>
          <p:cNvSpPr/>
          <p:nvPr/>
        </p:nvSpPr>
        <p:spPr>
          <a:xfrm>
            <a:off x="8331800" y="3580775"/>
            <a:ext cx="8502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파이토치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4"/>
          <p:cNvSpPr/>
          <p:nvPr/>
        </p:nvSpPr>
        <p:spPr>
          <a:xfrm>
            <a:off x="9182000" y="3580788"/>
            <a:ext cx="850200" cy="3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어렵다.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4"/>
          <p:cNvSpPr/>
          <p:nvPr/>
        </p:nvSpPr>
        <p:spPr>
          <a:xfrm>
            <a:off x="10882400" y="3110950"/>
            <a:ext cx="850200" cy="3651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4"/>
          <p:cNvSpPr/>
          <p:nvPr/>
        </p:nvSpPr>
        <p:spPr>
          <a:xfrm>
            <a:off x="10032200" y="3580800"/>
            <a:ext cx="850200" cy="3651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4"/>
          <p:cNvSpPr/>
          <p:nvPr/>
        </p:nvSpPr>
        <p:spPr>
          <a:xfrm>
            <a:off x="10882400" y="3580800"/>
            <a:ext cx="850200" cy="3651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4"/>
          <p:cNvSpPr txBox="1"/>
          <p:nvPr/>
        </p:nvSpPr>
        <p:spPr>
          <a:xfrm>
            <a:off x="5012825" y="2985675"/>
            <a:ext cx="326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loader 에서 batch 로 만들 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collate fn 역할 : 가장 긴 길이로 맞춰줌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4"/>
          <p:cNvSpPr/>
          <p:nvPr/>
        </p:nvSpPr>
        <p:spPr>
          <a:xfrm>
            <a:off x="5538900" y="3563225"/>
            <a:ext cx="25470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5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(참고) collate fn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5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6" name="Google Shape;426;p25"/>
          <p:cNvSpPr txBox="1"/>
          <p:nvPr>
            <p:ph idx="1" type="body"/>
          </p:nvPr>
        </p:nvSpPr>
        <p:spPr>
          <a:xfrm>
            <a:off x="431375" y="959125"/>
            <a:ext cx="11329200" cy="14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batch size 가 2 이상일 때, batch 들을 특별한 방법으로 합쳐줘야 할 때 주로 사용</a:t>
            </a:r>
            <a:br>
              <a:rPr lang="en-US" sz="1900"/>
            </a:br>
            <a:br>
              <a:rPr lang="en-US" sz="1900"/>
            </a:br>
            <a:endParaRPr sz="1900"/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간략 예시2 : 배치 안에 나열되어 있는 것들이 여럿</a:t>
            </a:r>
            <a:endParaRPr sz="1900"/>
          </a:p>
        </p:txBody>
      </p:sp>
      <p:sp>
        <p:nvSpPr>
          <p:cNvPr id="427" name="Google Shape;427;p25"/>
          <p:cNvSpPr txBox="1"/>
          <p:nvPr/>
        </p:nvSpPr>
        <p:spPr>
          <a:xfrm>
            <a:off x="108000" y="3043650"/>
            <a:ext cx="52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샘플1  : (box 100개,  label 100개, segmentation mask HxW)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8" name="Google Shape;428;p25"/>
          <p:cNvCxnSpPr/>
          <p:nvPr/>
        </p:nvCxnSpPr>
        <p:spPr>
          <a:xfrm flipH="1">
            <a:off x="1058925" y="3528550"/>
            <a:ext cx="6300" cy="59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29" name="Google Shape;429;p25"/>
          <p:cNvCxnSpPr/>
          <p:nvPr/>
        </p:nvCxnSpPr>
        <p:spPr>
          <a:xfrm flipH="1">
            <a:off x="2105575" y="3499463"/>
            <a:ext cx="6300" cy="59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430" name="Google Shape;430;p25"/>
          <p:cNvCxnSpPr/>
          <p:nvPr/>
        </p:nvCxnSpPr>
        <p:spPr>
          <a:xfrm flipH="1">
            <a:off x="3813450" y="3499450"/>
            <a:ext cx="6300" cy="59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431" name="Google Shape;431;p25"/>
          <p:cNvSpPr/>
          <p:nvPr/>
        </p:nvSpPr>
        <p:spPr>
          <a:xfrm>
            <a:off x="5318250" y="3043650"/>
            <a:ext cx="1366500" cy="52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5"/>
          <p:cNvSpPr txBox="1"/>
          <p:nvPr/>
        </p:nvSpPr>
        <p:spPr>
          <a:xfrm>
            <a:off x="6755325" y="3104850"/>
            <a:ext cx="53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배치 : (box 100개x2,  label 100개x2, segmentation mask 2xHxW)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5"/>
          <p:cNvSpPr txBox="1"/>
          <p:nvPr/>
        </p:nvSpPr>
        <p:spPr>
          <a:xfrm>
            <a:off x="6755325" y="4153725"/>
            <a:ext cx="53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배치 : (box 100개,  label 100개, segmentation mask HxW) x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5"/>
          <p:cNvSpPr txBox="1"/>
          <p:nvPr/>
        </p:nvSpPr>
        <p:spPr>
          <a:xfrm>
            <a:off x="5318250" y="2796325"/>
            <a:ext cx="13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collate fn 사용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5"/>
          <p:cNvSpPr txBox="1"/>
          <p:nvPr/>
        </p:nvSpPr>
        <p:spPr>
          <a:xfrm>
            <a:off x="108000" y="4147000"/>
            <a:ext cx="52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샘플2  : (box 100개,  label 100개, segmentation mask HxW)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5"/>
          <p:cNvSpPr/>
          <p:nvPr/>
        </p:nvSpPr>
        <p:spPr>
          <a:xfrm>
            <a:off x="5318250" y="4092525"/>
            <a:ext cx="1366500" cy="52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5"/>
          <p:cNvSpPr txBox="1"/>
          <p:nvPr/>
        </p:nvSpPr>
        <p:spPr>
          <a:xfrm>
            <a:off x="5119850" y="3845200"/>
            <a:ext cx="15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collate fn 미사용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6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데이터셋 선언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6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4" name="Google Shape;44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0025" y="953150"/>
            <a:ext cx="7984749" cy="54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6"/>
          <p:cNvSpPr/>
          <p:nvPr/>
        </p:nvSpPr>
        <p:spPr>
          <a:xfrm>
            <a:off x="2669500" y="1354675"/>
            <a:ext cx="7082100" cy="607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7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데이터셋 선언 -  pseudo-code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7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2" name="Google Shape;452;p27"/>
          <p:cNvSpPr txBox="1"/>
          <p:nvPr/>
        </p:nvSpPr>
        <p:spPr>
          <a:xfrm>
            <a:off x="3419050" y="6470100"/>
            <a:ext cx="810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https://github.com/yoojy31/pytorch-object-detection-tutorial/blob/b2ca7381470dc11bd9b46cda5d6e788ab34b37aa/notebook.py#L23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7"/>
          <p:cNvSpPr txBox="1"/>
          <p:nvPr>
            <p:ph idx="1" type="body"/>
          </p:nvPr>
        </p:nvSpPr>
        <p:spPr>
          <a:xfrm>
            <a:off x="57975" y="909775"/>
            <a:ext cx="6591000" cy="48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데이터셋 선언할 때, torch의 library 를 상속 받아 사용</a:t>
            </a:r>
            <a:br>
              <a:rPr lang="en-US" sz="1800"/>
            </a:br>
            <a:br>
              <a:rPr lang="en-US" sz="1800"/>
            </a:b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getitem 과 len 을 overriding 해줘야 함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get item</a:t>
            </a:r>
            <a:endParaRPr sz="1800"/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index를 받으면 해당 index 의 데이터를 return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len</a:t>
            </a:r>
            <a:endParaRPr sz="1800"/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데이터 개수를 return</a:t>
            </a:r>
            <a:endParaRPr sz="1800"/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향후 dataloader 에서 index 를 지정할 때,</a:t>
            </a:r>
            <a:br>
              <a:rPr lang="en-US" sz="1800"/>
            </a:br>
            <a:r>
              <a:rPr lang="en-US" sz="1800"/>
              <a:t>0  ~  (len-1) 까지의 index 가 생성됨</a:t>
            </a:r>
            <a:endParaRPr sz="1800"/>
          </a:p>
        </p:txBody>
      </p:sp>
      <p:pic>
        <p:nvPicPr>
          <p:cNvPr id="454" name="Google Shape;45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3200" y="362788"/>
            <a:ext cx="4822075" cy="5517676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7"/>
          <p:cNvSpPr/>
          <p:nvPr/>
        </p:nvSpPr>
        <p:spPr>
          <a:xfrm>
            <a:off x="7211600" y="1982175"/>
            <a:ext cx="2420400" cy="21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7"/>
          <p:cNvSpPr/>
          <p:nvPr/>
        </p:nvSpPr>
        <p:spPr>
          <a:xfrm>
            <a:off x="7211600" y="3997250"/>
            <a:ext cx="1663500" cy="21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8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get item 실제 구현 (1/2)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8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3" name="Google Shape;463;p28"/>
          <p:cNvSpPr txBox="1"/>
          <p:nvPr>
            <p:ph idx="1" type="body"/>
          </p:nvPr>
        </p:nvSpPr>
        <p:spPr>
          <a:xfrm>
            <a:off x="431375" y="959125"/>
            <a:ext cx="51420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이미지와 마스크를 불러옴</a:t>
            </a:r>
            <a:br>
              <a:rPr lang="en-US" sz="1900"/>
            </a:br>
            <a:endParaRPr sz="1900"/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마스크로부터 box 를 생성</a:t>
            </a:r>
            <a:br>
              <a:rPr lang="en-US" sz="1900"/>
            </a:br>
            <a:r>
              <a:rPr lang="en-US" sz="1900"/>
              <a:t>각 객체의 좌우상하 끝</a:t>
            </a:r>
            <a:br>
              <a:rPr lang="en-US" sz="1900"/>
            </a:br>
            <a:endParaRPr sz="1900"/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본 데이터는</a:t>
            </a:r>
            <a:endParaRPr sz="1900"/>
          </a:p>
          <a:p>
            <a:pPr indent="-3492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–"/>
            </a:pPr>
            <a:r>
              <a:rPr lang="en-US" sz="1900"/>
              <a:t>0 : 배경</a:t>
            </a:r>
            <a:endParaRPr sz="1900"/>
          </a:p>
          <a:p>
            <a:pPr indent="-3492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–"/>
            </a:pPr>
            <a:r>
              <a:rPr lang="en-US" sz="1900"/>
              <a:t>1~N : 각 보행자</a:t>
            </a:r>
            <a:endParaRPr sz="1900"/>
          </a:p>
        </p:txBody>
      </p:sp>
      <p:pic>
        <p:nvPicPr>
          <p:cNvPr id="464" name="Google Shape;46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4896" y="4102950"/>
            <a:ext cx="2129790" cy="20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671" y="4102950"/>
            <a:ext cx="2129790" cy="20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28"/>
          <p:cNvSpPr/>
          <p:nvPr/>
        </p:nvSpPr>
        <p:spPr>
          <a:xfrm>
            <a:off x="3690350" y="4792425"/>
            <a:ext cx="554100" cy="9636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" name="Google Shape;46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25775" y="1001235"/>
            <a:ext cx="5972175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9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get item 실제 구현 (2/2)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9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4" name="Google Shape;474;p29"/>
          <p:cNvSpPr txBox="1"/>
          <p:nvPr>
            <p:ph idx="1" type="body"/>
          </p:nvPr>
        </p:nvSpPr>
        <p:spPr>
          <a:xfrm>
            <a:off x="431375" y="959125"/>
            <a:ext cx="11329200" cy="47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boxes</a:t>
            </a:r>
            <a:endParaRPr sz="1900"/>
          </a:p>
          <a:p>
            <a:pPr indent="-3492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–"/>
            </a:pPr>
            <a:r>
              <a:rPr lang="en-US" sz="1900"/>
              <a:t>(left, top, right, bottom) * N개</a:t>
            </a:r>
            <a:br>
              <a:rPr lang="en-US" sz="1900"/>
            </a:br>
            <a:endParaRPr sz="1900"/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labels</a:t>
            </a:r>
            <a:endParaRPr sz="1900"/>
          </a:p>
          <a:p>
            <a:pPr indent="-3492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–"/>
            </a:pPr>
            <a:r>
              <a:rPr lang="en-US" sz="1900"/>
              <a:t>(1) x N 개</a:t>
            </a:r>
            <a:endParaRPr sz="1900"/>
          </a:p>
          <a:p>
            <a:pPr indent="-3492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현재 데이터는 binary classification</a:t>
            </a:r>
            <a:br>
              <a:rPr lang="en-US" sz="1900"/>
            </a:br>
            <a:br>
              <a:rPr lang="en-US" sz="1900"/>
            </a:br>
            <a:br>
              <a:rPr lang="en-US" sz="1900"/>
            </a:br>
            <a:endParaRPr sz="1900"/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image_id, area, iscrowd</a:t>
            </a:r>
            <a:endParaRPr sz="1900"/>
          </a:p>
          <a:p>
            <a:pPr indent="-3492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–"/>
            </a:pPr>
            <a:r>
              <a:rPr lang="en-US" sz="1900"/>
              <a:t>특별한 경우에만 사용</a:t>
            </a:r>
            <a:endParaRPr sz="1900"/>
          </a:p>
          <a:p>
            <a:pPr indent="-3492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–"/>
            </a:pPr>
            <a:r>
              <a:rPr lang="en-US" sz="1900"/>
              <a:t>e.g. 평가할 때:</a:t>
            </a:r>
            <a:endParaRPr sz="1900"/>
          </a:p>
          <a:p>
            <a:pPr indent="-3492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iscrowd 는 평가에 반영 X</a:t>
            </a:r>
            <a:endParaRPr sz="1900"/>
          </a:p>
          <a:p>
            <a:pPr indent="-3492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area 를 기준으로 small, mid, large</a:t>
            </a:r>
            <a:br>
              <a:rPr lang="en-US" sz="1900"/>
            </a:br>
            <a:r>
              <a:rPr lang="en-US" sz="1900"/>
              <a:t>의 점수를 따로 측정</a:t>
            </a:r>
            <a:endParaRPr sz="1900"/>
          </a:p>
        </p:txBody>
      </p:sp>
      <p:pic>
        <p:nvPicPr>
          <p:cNvPr id="475" name="Google Shape;47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6450" y="655175"/>
            <a:ext cx="4648001" cy="51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"/>
          <p:cNvSpPr txBox="1"/>
          <p:nvPr>
            <p:ph type="title"/>
          </p:nvPr>
        </p:nvSpPr>
        <p:spPr>
          <a:xfrm>
            <a:off x="609600" y="3045010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4100"/>
              <a:t>Preliminary</a:t>
            </a:r>
            <a:endParaRPr b="0" i="0" sz="41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0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데이터셋 선언 -  pseudo-code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0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2" name="Google Shape;482;p30"/>
          <p:cNvSpPr txBox="1"/>
          <p:nvPr/>
        </p:nvSpPr>
        <p:spPr>
          <a:xfrm>
            <a:off x="3419050" y="6470100"/>
            <a:ext cx="810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https://github.com/yoojy31/pytorch-object-detection-tutorial/blob/b2ca7381470dc11bd9b46cda5d6e788ab34b37aa/notebook.py#L23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30"/>
          <p:cNvSpPr txBox="1"/>
          <p:nvPr>
            <p:ph idx="1" type="body"/>
          </p:nvPr>
        </p:nvSpPr>
        <p:spPr>
          <a:xfrm>
            <a:off x="57975" y="909775"/>
            <a:ext cx="6591000" cy="48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데이터셋 선언할 때, torch의 library 를 상속 받아 사용</a:t>
            </a:r>
            <a:br>
              <a:rPr lang="en-US" sz="1800"/>
            </a:br>
            <a:br>
              <a:rPr lang="en-US" sz="1800"/>
            </a:b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init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self.transform</a:t>
            </a:r>
            <a:endParaRPr sz="1800"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numpy array, PIL data 를 torch용 tensor 로 변환</a:t>
            </a:r>
            <a:endParaRPr sz="1800"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data augmentation </a:t>
            </a:r>
            <a:endParaRPr sz="1800"/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기타등등</a:t>
            </a:r>
            <a:br>
              <a:rPr lang="en-US" sz="1800"/>
            </a:br>
            <a:br>
              <a:rPr lang="en-US" sz="1800"/>
            </a:br>
            <a:endParaRPr sz="1800"/>
          </a:p>
        </p:txBody>
      </p:sp>
      <p:pic>
        <p:nvPicPr>
          <p:cNvPr id="484" name="Google Shape;48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3200" y="362788"/>
            <a:ext cx="4822075" cy="5517676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0"/>
          <p:cNvSpPr/>
          <p:nvPr/>
        </p:nvSpPr>
        <p:spPr>
          <a:xfrm>
            <a:off x="7550275" y="1095675"/>
            <a:ext cx="2420400" cy="21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30"/>
          <p:cNvSpPr/>
          <p:nvPr/>
        </p:nvSpPr>
        <p:spPr>
          <a:xfrm>
            <a:off x="7881975" y="3319350"/>
            <a:ext cx="3552900" cy="21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1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데이터셋에서 사용할 Transforms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1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3" name="Google Shape;49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3975" y="1067635"/>
            <a:ext cx="5438775" cy="45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1825" y="4496635"/>
            <a:ext cx="3533775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1"/>
          <p:cNvSpPr txBox="1"/>
          <p:nvPr>
            <p:ph idx="1" type="body"/>
          </p:nvPr>
        </p:nvSpPr>
        <p:spPr>
          <a:xfrm>
            <a:off x="431375" y="959125"/>
            <a:ext cx="113292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Random horizontal flip</a:t>
            </a:r>
            <a:endParaRPr sz="1900"/>
          </a:p>
          <a:p>
            <a:pPr indent="-3492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–"/>
            </a:pPr>
            <a:r>
              <a:rPr lang="en-US" sz="1900"/>
              <a:t>데이터 augmentation 기법</a:t>
            </a:r>
            <a:endParaRPr sz="1900"/>
          </a:p>
          <a:p>
            <a:pPr indent="-3492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–"/>
            </a:pPr>
            <a:r>
              <a:rPr lang="en-US" sz="1900"/>
              <a:t>주의 : 이미지와 target (box) 를 모두 해줘야 함</a:t>
            </a:r>
            <a:br>
              <a:rPr lang="en-US" sz="1900"/>
            </a:br>
            <a:br>
              <a:rPr lang="en-US" sz="1900"/>
            </a:br>
            <a:endParaRPr sz="1900"/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ToTensor</a:t>
            </a:r>
            <a:endParaRPr sz="1900"/>
          </a:p>
          <a:p>
            <a:pPr indent="-3492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–"/>
            </a:pPr>
            <a:r>
              <a:rPr lang="en-US" sz="1900"/>
              <a:t>numpy, PIL 데이터 → torch tensor </a:t>
            </a:r>
            <a:br>
              <a:rPr lang="en-US" sz="1900"/>
            </a:br>
            <a:endParaRPr sz="1900"/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Compose</a:t>
            </a:r>
            <a:endParaRPr sz="1900"/>
          </a:p>
          <a:p>
            <a:pPr indent="-3492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–"/>
            </a:pPr>
            <a:r>
              <a:rPr lang="en-US" sz="1900"/>
              <a:t>여러 transform을 모아서 적용하는 역할</a:t>
            </a:r>
            <a:endParaRPr sz="1900"/>
          </a:p>
        </p:txBody>
      </p:sp>
      <p:sp>
        <p:nvSpPr>
          <p:cNvPr id="496" name="Google Shape;496;p31"/>
          <p:cNvSpPr txBox="1"/>
          <p:nvPr/>
        </p:nvSpPr>
        <p:spPr>
          <a:xfrm>
            <a:off x="3366725" y="6460200"/>
            <a:ext cx="780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https://github.com/yoojy31/pytorch-object-detection-tutorial/blob/b2ca7381470dc11bd9b46cda5d6e788ab34b37aa/transforms.py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2"/>
          <p:cNvSpPr txBox="1"/>
          <p:nvPr>
            <p:ph type="title"/>
          </p:nvPr>
        </p:nvSpPr>
        <p:spPr>
          <a:xfrm>
            <a:off x="609600" y="189808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4100"/>
              <a:t>코드 - 모델 선언</a:t>
            </a:r>
            <a:endParaRPr sz="4100"/>
          </a:p>
        </p:txBody>
      </p:sp>
      <p:sp>
        <p:nvSpPr>
          <p:cNvPr id="502" name="Google Shape;502;p32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3" name="Google Shape;50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1800" y="3156875"/>
            <a:ext cx="8770225" cy="170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2"/>
          <p:cNvSpPr/>
          <p:nvPr/>
        </p:nvSpPr>
        <p:spPr>
          <a:xfrm>
            <a:off x="4076300" y="3061200"/>
            <a:ext cx="2177700" cy="189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3"/>
          <p:cNvSpPr txBox="1"/>
          <p:nvPr>
            <p:ph idx="1" type="body"/>
          </p:nvPr>
        </p:nvSpPr>
        <p:spPr>
          <a:xfrm>
            <a:off x="431375" y="959126"/>
            <a:ext cx="11329200" cy="53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lang="en-US" sz="1800"/>
              <a:t>빨간박스 : 학습 parameter 존재함</a:t>
            </a:r>
            <a:br>
              <a:rPr lang="en-US" sz="1800"/>
            </a:br>
            <a:endParaRPr sz="18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lang="en-US" sz="1800"/>
              <a:t>파란박스 : 학습 parameter 존재하지 않음</a:t>
            </a:r>
            <a:br>
              <a:rPr lang="en-US" sz="1800"/>
            </a:br>
            <a:endParaRPr sz="18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lang="en-US" sz="1800"/>
              <a:t>뒤 페이지부터 상세</a:t>
            </a:r>
            <a:endParaRPr sz="1800"/>
          </a:p>
        </p:txBody>
      </p:sp>
      <p:pic>
        <p:nvPicPr>
          <p:cNvPr id="510" name="Google Shape;51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2560" y="234225"/>
            <a:ext cx="6040350" cy="64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3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모델 선언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3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3" name="Google Shape;513;p33"/>
          <p:cNvSpPr/>
          <p:nvPr/>
        </p:nvSpPr>
        <p:spPr>
          <a:xfrm>
            <a:off x="5542435" y="522700"/>
            <a:ext cx="610800" cy="15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3"/>
          <p:cNvSpPr/>
          <p:nvPr/>
        </p:nvSpPr>
        <p:spPr>
          <a:xfrm>
            <a:off x="5542435" y="1512675"/>
            <a:ext cx="1303500" cy="151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3"/>
          <p:cNvSpPr/>
          <p:nvPr/>
        </p:nvSpPr>
        <p:spPr>
          <a:xfrm>
            <a:off x="5493310" y="2231850"/>
            <a:ext cx="660000" cy="15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3"/>
          <p:cNvSpPr/>
          <p:nvPr/>
        </p:nvSpPr>
        <p:spPr>
          <a:xfrm>
            <a:off x="5542435" y="2793600"/>
            <a:ext cx="699000" cy="151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3"/>
          <p:cNvSpPr/>
          <p:nvPr/>
        </p:nvSpPr>
        <p:spPr>
          <a:xfrm>
            <a:off x="5473810" y="4074525"/>
            <a:ext cx="699000" cy="15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3"/>
          <p:cNvSpPr/>
          <p:nvPr/>
        </p:nvSpPr>
        <p:spPr>
          <a:xfrm>
            <a:off x="5542435" y="4793700"/>
            <a:ext cx="869100" cy="15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0e40ce722e_0_7"/>
          <p:cNvSpPr txBox="1"/>
          <p:nvPr>
            <p:ph idx="1" type="body"/>
          </p:nvPr>
        </p:nvSpPr>
        <p:spPr>
          <a:xfrm>
            <a:off x="431375" y="959126"/>
            <a:ext cx="11329200" cy="53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t/>
            </a:r>
            <a:endParaRPr sz="1800"/>
          </a:p>
        </p:txBody>
      </p:sp>
      <p:sp>
        <p:nvSpPr>
          <p:cNvPr id="524" name="Google Shape;524;g10e40ce722e_0_7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전체 동작</a:t>
            </a:r>
            <a:endParaRPr sz="2500"/>
          </a:p>
        </p:txBody>
      </p:sp>
      <p:pic>
        <p:nvPicPr>
          <p:cNvPr id="525" name="Google Shape;525;g10e40ce722e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835" y="282775"/>
            <a:ext cx="6358179" cy="53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10e40ce722e_0_7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7" name="Google Shape;527;g10e40ce722e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400" y="4186150"/>
            <a:ext cx="5213050" cy="14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g10e40ce722e_0_7"/>
          <p:cNvSpPr/>
          <p:nvPr/>
        </p:nvSpPr>
        <p:spPr>
          <a:xfrm>
            <a:off x="7063485" y="2328125"/>
            <a:ext cx="610800" cy="15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g10e40ce722e_0_7"/>
          <p:cNvSpPr/>
          <p:nvPr/>
        </p:nvSpPr>
        <p:spPr>
          <a:xfrm>
            <a:off x="7315105" y="3168300"/>
            <a:ext cx="296700" cy="15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g10e40ce722e_0_7"/>
          <p:cNvSpPr/>
          <p:nvPr/>
        </p:nvSpPr>
        <p:spPr>
          <a:xfrm>
            <a:off x="7956300" y="4034950"/>
            <a:ext cx="610800" cy="15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10e40ce722e_0_7"/>
          <p:cNvSpPr/>
          <p:nvPr/>
        </p:nvSpPr>
        <p:spPr>
          <a:xfrm>
            <a:off x="7956300" y="3564575"/>
            <a:ext cx="839400" cy="195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10e40ce722e_0_7"/>
          <p:cNvSpPr/>
          <p:nvPr/>
        </p:nvSpPr>
        <p:spPr>
          <a:xfrm>
            <a:off x="8955200" y="4457575"/>
            <a:ext cx="885300" cy="15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4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모델 상세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4"/>
          <p:cNvSpPr txBox="1"/>
          <p:nvPr>
            <p:ph idx="1" type="body"/>
          </p:nvPr>
        </p:nvSpPr>
        <p:spPr>
          <a:xfrm>
            <a:off x="431375" y="959126"/>
            <a:ext cx="11329200" cy="53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Faster RCNN 의 구성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Backbone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RPN = Anchor Generator + RPN head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RoI Align (RoI pooler)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RoI head (box base)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fast rcnn predictor (box predictor)</a:t>
            </a:r>
            <a:br>
              <a:rPr lang="en-US" sz="2000"/>
            </a:br>
            <a:endParaRPr sz="20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다음페이지부터 구체적인 예시 : batch size 8</a:t>
            </a:r>
            <a:endParaRPr sz="2000"/>
          </a:p>
        </p:txBody>
      </p:sp>
      <p:sp>
        <p:nvSpPr>
          <p:cNvPr id="539" name="Google Shape;539;p34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0" name="Google Shape;54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5400" y="3669125"/>
            <a:ext cx="6508401" cy="27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34"/>
          <p:cNvSpPr/>
          <p:nvPr/>
        </p:nvSpPr>
        <p:spPr>
          <a:xfrm>
            <a:off x="2619675" y="6265325"/>
            <a:ext cx="1305000" cy="249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34"/>
          <p:cNvSpPr/>
          <p:nvPr/>
        </p:nvSpPr>
        <p:spPr>
          <a:xfrm>
            <a:off x="4891875" y="3588875"/>
            <a:ext cx="1305000" cy="249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4"/>
          <p:cNvSpPr/>
          <p:nvPr/>
        </p:nvSpPr>
        <p:spPr>
          <a:xfrm>
            <a:off x="6693650" y="4677575"/>
            <a:ext cx="1195200" cy="133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34"/>
          <p:cNvSpPr/>
          <p:nvPr/>
        </p:nvSpPr>
        <p:spPr>
          <a:xfrm>
            <a:off x="7978600" y="4677575"/>
            <a:ext cx="478200" cy="133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34"/>
          <p:cNvSpPr/>
          <p:nvPr/>
        </p:nvSpPr>
        <p:spPr>
          <a:xfrm>
            <a:off x="8546550" y="4677575"/>
            <a:ext cx="228900" cy="133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5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모델 상세 - backbone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5"/>
          <p:cNvSpPr txBox="1"/>
          <p:nvPr>
            <p:ph idx="1" type="body"/>
          </p:nvPr>
        </p:nvSpPr>
        <p:spPr>
          <a:xfrm>
            <a:off x="431375" y="959126"/>
            <a:ext cx="11329200" cy="53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backbone 구성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본 예시 : resnet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layer1, layer2, layer3 : residual block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layer4 도 있는데 사용하지 않음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print(resnet, backbone) 하면 layer 구성 확인 가능</a:t>
            </a:r>
            <a:br>
              <a:rPr lang="en-US" sz="2000"/>
            </a:br>
            <a:endParaRPr sz="20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input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image mini-batch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torch tensor 형태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shape : (batch size, 3, H, W)</a:t>
            </a:r>
            <a:br>
              <a:rPr lang="en-US" sz="2000"/>
            </a:br>
            <a:endParaRPr sz="20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output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feature map 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H,W 가 16분의 1배 (800 → 50)</a:t>
            </a:r>
            <a:endParaRPr sz="2000"/>
          </a:p>
        </p:txBody>
      </p:sp>
      <p:sp>
        <p:nvSpPr>
          <p:cNvPr id="552" name="Google Shape;552;p35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3" name="Google Shape;55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7263" y="2732150"/>
            <a:ext cx="5705475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87825" y="80825"/>
            <a:ext cx="4204175" cy="17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35"/>
          <p:cNvSpPr/>
          <p:nvPr/>
        </p:nvSpPr>
        <p:spPr>
          <a:xfrm>
            <a:off x="8098600" y="1070575"/>
            <a:ext cx="579300" cy="8187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6"/>
          <p:cNvSpPr txBox="1"/>
          <p:nvPr>
            <p:ph idx="1" type="body"/>
          </p:nvPr>
        </p:nvSpPr>
        <p:spPr>
          <a:xfrm>
            <a:off x="431375" y="959126"/>
            <a:ext cx="11329200" cy="53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학습 파라미터 : 존재하지 않음</a:t>
            </a:r>
            <a:br>
              <a:rPr lang="en-US" sz="2000"/>
            </a:br>
            <a:endParaRPr sz="20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역할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각 위치에 존재할 수 있는 box 를 미리 정의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rpn 은 이 anchor 를 조정하는 값을 output 으로 생성</a:t>
            </a:r>
            <a:endParaRPr sz="2000"/>
          </a:p>
        </p:txBody>
      </p:sp>
      <p:sp>
        <p:nvSpPr>
          <p:cNvPr id="561" name="Google Shape;561;p36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모델 상세 - anchor generator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36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3" name="Google Shape;56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7125" y="2745913"/>
            <a:ext cx="5266849" cy="344112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6"/>
          <p:cNvSpPr txBox="1"/>
          <p:nvPr/>
        </p:nvSpPr>
        <p:spPr>
          <a:xfrm>
            <a:off x="4970425" y="6292600"/>
            <a:ext cx="654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https://towardsdatascience.com/faster-r-cnn-for-object-detection-a-technical-summary-474c5b857b46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https://github.com/chullhwan-song/Reading-Paper/issues/184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36"/>
          <p:cNvSpPr txBox="1"/>
          <p:nvPr/>
        </p:nvSpPr>
        <p:spPr>
          <a:xfrm>
            <a:off x="1304625" y="4262450"/>
            <a:ext cx="166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[anchor 예시]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 3 종류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ratio 3 종류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70175" y="3181484"/>
            <a:ext cx="2844900" cy="2506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7"/>
          <p:cNvSpPr txBox="1"/>
          <p:nvPr>
            <p:ph idx="1" type="body"/>
          </p:nvPr>
        </p:nvSpPr>
        <p:spPr>
          <a:xfrm>
            <a:off x="431375" y="959126"/>
            <a:ext cx="11329200" cy="53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n-US" sz="1600"/>
              <a:t>파라미터 : anchor size 와 aspect ratio → 예제: 15개의 anchor box</a:t>
            </a:r>
            <a:br>
              <a:rPr lang="en-US" sz="1600"/>
            </a:br>
            <a:endParaRPr sz="16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n-US" sz="1600"/>
              <a:t>입력</a:t>
            </a:r>
            <a:endParaRPr sz="1600"/>
          </a:p>
          <a:p>
            <a:pPr indent="-3175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–"/>
            </a:pPr>
            <a:r>
              <a:rPr lang="en-US" sz="1600"/>
              <a:t>feature : 예제 50x50</a:t>
            </a:r>
            <a:endParaRPr sz="1600"/>
          </a:p>
          <a:p>
            <a:pPr indent="-3175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–"/>
            </a:pPr>
            <a:r>
              <a:rPr lang="en-US" sz="1600"/>
              <a:t>입력 이미지 : 예제 800x800</a:t>
            </a:r>
            <a:endParaRPr sz="16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lang="en-US" sz="1600"/>
              <a:t>출력</a:t>
            </a:r>
            <a:endParaRPr sz="1600"/>
          </a:p>
          <a:p>
            <a:pPr indent="-3175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–"/>
            </a:pPr>
            <a:r>
              <a:rPr lang="en-US" sz="1600"/>
              <a:t>anchor box : 개수=feature size * anchor 개수</a:t>
            </a:r>
            <a:endParaRPr sz="1600"/>
          </a:p>
          <a:p>
            <a:pPr indent="-3175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–"/>
            </a:pPr>
            <a:r>
              <a:rPr lang="en-US" sz="1600"/>
              <a:t>anchor box의 값들은 입력이미지 사이즈에 맞춰서 생성</a:t>
            </a:r>
            <a:endParaRPr sz="1600"/>
          </a:p>
        </p:txBody>
      </p:sp>
      <p:sp>
        <p:nvSpPr>
          <p:cNvPr id="572" name="Google Shape;572;p37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모델 상세 (anchor generator)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37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4" name="Google Shape;57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7100" y="4193350"/>
            <a:ext cx="35433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0638" y="151200"/>
            <a:ext cx="3209925" cy="3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975" y="3111463"/>
            <a:ext cx="744855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8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모델 상세 - RPN Head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38"/>
          <p:cNvSpPr txBox="1"/>
          <p:nvPr>
            <p:ph idx="1" type="body"/>
          </p:nvPr>
        </p:nvSpPr>
        <p:spPr>
          <a:xfrm>
            <a:off x="431375" y="959126"/>
            <a:ext cx="11329200" cy="53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역할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backbone 의 feature map 에서 객체의 후보 위치를 propose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binary classification : object or not</a:t>
            </a:r>
            <a:br>
              <a:rPr lang="en-US" sz="2000"/>
            </a:br>
            <a:endParaRPr sz="20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input : backbone 의 feature map</a:t>
            </a:r>
            <a:br>
              <a:rPr lang="en-US" sz="2000"/>
            </a:br>
            <a:endParaRPr sz="20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output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confidence : feature map 각 자리에 object 가 있을 확률 (15 : 각 자리의 anchor 개수)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box offset (delta) : 사전에 정의한 anchor 를 조정 (60 = 15 x 4 이고, 4 : 박스 좌표 조정값)</a:t>
            </a:r>
            <a:endParaRPr sz="2000"/>
          </a:p>
        </p:txBody>
      </p:sp>
      <p:sp>
        <p:nvSpPr>
          <p:cNvPr id="583" name="Google Shape;583;p38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4" name="Google Shape;58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5600" y="4104925"/>
            <a:ext cx="8720799" cy="25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7175" y="80825"/>
            <a:ext cx="3764475" cy="17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38"/>
          <p:cNvSpPr/>
          <p:nvPr/>
        </p:nvSpPr>
        <p:spPr>
          <a:xfrm>
            <a:off x="9372430" y="275095"/>
            <a:ext cx="1150200" cy="8094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200"/>
              <a:t>Pre 1 - 사용할 API : Pytorch (+ torchvision)</a:t>
            </a:r>
            <a:endParaRPr b="0" i="0" sz="22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"/>
          <p:cNvSpPr txBox="1"/>
          <p:nvPr>
            <p:ph idx="1" type="body"/>
          </p:nvPr>
        </p:nvSpPr>
        <p:spPr>
          <a:xfrm>
            <a:off x="431375" y="959126"/>
            <a:ext cx="11329200" cy="53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Arial"/>
              <a:buChar char="•"/>
            </a:pPr>
            <a:r>
              <a:rPr lang="en-US" sz="1900"/>
              <a:t>torch</a:t>
            </a:r>
            <a:endParaRPr sz="1900"/>
          </a:p>
          <a:p>
            <a:pPr indent="-33655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Arial"/>
              <a:buChar char="–"/>
            </a:pPr>
            <a:r>
              <a:rPr lang="en-US" sz="1900"/>
              <a:t>딥러닝을 위한 오픈 소스 라이브러리</a:t>
            </a:r>
            <a:endParaRPr sz="1900"/>
          </a:p>
          <a:p>
            <a:pPr indent="-33655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Arial"/>
              <a:buChar char="–"/>
            </a:pPr>
            <a:r>
              <a:rPr lang="en-US" sz="1900"/>
              <a:t>GPU와 CPU 를 사용</a:t>
            </a:r>
            <a:br>
              <a:rPr lang="en-US" sz="1900"/>
            </a:br>
            <a:br>
              <a:rPr lang="en-US" sz="1900"/>
            </a:br>
            <a:br>
              <a:rPr lang="en-US" sz="1900"/>
            </a:br>
            <a:endParaRPr sz="1900"/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Arial"/>
              <a:buChar char="•"/>
            </a:pPr>
            <a:r>
              <a:rPr lang="en-US" sz="1900"/>
              <a:t>torchvision</a:t>
            </a:r>
            <a:endParaRPr sz="1900"/>
          </a:p>
          <a:p>
            <a:pPr indent="-33655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Arial"/>
              <a:buChar char="–"/>
            </a:pPr>
            <a:r>
              <a:rPr lang="en-US" sz="1900"/>
              <a:t>비전 task를 위한 것들을 모아놓은 pytorch의 부분 라이브러리</a:t>
            </a:r>
            <a:endParaRPr sz="1900"/>
          </a:p>
          <a:p>
            <a:pPr indent="-33655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Arial"/>
              <a:buChar char="–"/>
            </a:pPr>
            <a:r>
              <a:rPr lang="en-US" sz="1900"/>
              <a:t>구성요소</a:t>
            </a:r>
            <a:endParaRPr sz="1900"/>
          </a:p>
          <a:p>
            <a:pPr indent="-273050" lvl="2" marL="152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자주쓰는 데이터셋 (mnist, cifar, imagenet, voc, …)</a:t>
            </a:r>
            <a:endParaRPr sz="1900"/>
          </a:p>
          <a:p>
            <a:pPr indent="-273050" lvl="2" marL="152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model architectures (+pretrained model)</a:t>
            </a:r>
            <a:endParaRPr sz="1900"/>
          </a:p>
          <a:p>
            <a:pPr indent="-266700" lvl="3" marL="2133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 sz="1600"/>
              <a:t>classification</a:t>
            </a:r>
            <a:endParaRPr sz="1600"/>
          </a:p>
          <a:p>
            <a:pPr indent="-266700" lvl="3" marL="2133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 sz="1600"/>
              <a:t>detection</a:t>
            </a:r>
            <a:endParaRPr sz="1600"/>
          </a:p>
          <a:p>
            <a:pPr indent="-266700" lvl="3" marL="2133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 sz="1600"/>
              <a:t>segmentation</a:t>
            </a:r>
            <a:endParaRPr sz="1600"/>
          </a:p>
          <a:p>
            <a:pPr indent="-273050" lvl="2" marL="152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image transformations</a:t>
            </a:r>
            <a:endParaRPr sz="1900"/>
          </a:p>
          <a:p>
            <a:pPr indent="-285750" lvl="3" marL="2133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–"/>
            </a:pPr>
            <a:r>
              <a:rPr lang="en-US" sz="1900"/>
              <a:t>전처리</a:t>
            </a:r>
            <a:endParaRPr sz="1900"/>
          </a:p>
          <a:p>
            <a:pPr indent="-285750" lvl="3" marL="2133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–"/>
            </a:pPr>
            <a:r>
              <a:rPr lang="en-US" sz="1900"/>
              <a:t>데이터 augmentation</a:t>
            </a:r>
            <a:endParaRPr sz="1900"/>
          </a:p>
          <a:p>
            <a:pPr indent="-285750" lvl="3" marL="2133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–"/>
            </a:pPr>
            <a:r>
              <a:rPr lang="en-US" sz="1900"/>
              <a:t>...</a:t>
            </a:r>
            <a:endParaRPr sz="1900"/>
          </a:p>
        </p:txBody>
      </p:sp>
      <p:sp>
        <p:nvSpPr>
          <p:cNvPr id="193" name="Google Shape;193;p3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" name="Google Shape;194;p3"/>
          <p:cNvSpPr txBox="1"/>
          <p:nvPr/>
        </p:nvSpPr>
        <p:spPr>
          <a:xfrm>
            <a:off x="6713825" y="6182125"/>
            <a:ext cx="469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torch 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https://pytorch.org/docs/stable/index.html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torchvision 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https://pytorch.org/vision/stable/index.html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9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모델 상세 - RoI pooler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39"/>
          <p:cNvSpPr txBox="1"/>
          <p:nvPr>
            <p:ph idx="1" type="body"/>
          </p:nvPr>
        </p:nvSpPr>
        <p:spPr>
          <a:xfrm>
            <a:off x="431375" y="959126"/>
            <a:ext cx="11329200" cy="53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역할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feature map 에서 box 에 해당하는 부분을 가져오는 역할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일반적으로 가져온 feature map은, box 크기와 상관없이 같은 사이즈로 고정</a:t>
            </a:r>
            <a:br>
              <a:rPr lang="en-US" sz="2000"/>
            </a:br>
            <a:endParaRPr sz="20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input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backbone 의 feature map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가져올 box 좌표들</a:t>
            </a:r>
            <a:endParaRPr sz="2000"/>
          </a:p>
          <a:p>
            <a:pPr indent="-279400" lvl="2" marL="152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100 개 예시 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이미지 사이즈</a:t>
            </a:r>
            <a:br>
              <a:rPr lang="en-US" sz="2000"/>
            </a:br>
            <a:br>
              <a:rPr lang="en-US" sz="2000"/>
            </a:br>
            <a:endParaRPr sz="20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output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가져온 feature map들</a:t>
            </a:r>
            <a:br>
              <a:rPr lang="en-US" sz="2000"/>
            </a:br>
            <a:r>
              <a:rPr lang="en-US" sz="2000"/>
              <a:t>→ </a:t>
            </a:r>
            <a:r>
              <a:rPr b="1" i="1" lang="en-US" sz="2000"/>
              <a:t>object 후보들</a:t>
            </a:r>
            <a:endParaRPr b="1" i="1" sz="2000"/>
          </a:p>
        </p:txBody>
      </p:sp>
      <p:sp>
        <p:nvSpPr>
          <p:cNvPr id="593" name="Google Shape;593;p39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4" name="Google Shape;594;p39"/>
          <p:cNvPicPr preferRelativeResize="0"/>
          <p:nvPr/>
        </p:nvPicPr>
        <p:blipFill rotWithShape="1">
          <a:blip r:embed="rId3">
            <a:alphaModFix/>
          </a:blip>
          <a:srcRect b="0" l="3055" r="4059" t="0"/>
          <a:stretch/>
        </p:blipFill>
        <p:spPr>
          <a:xfrm>
            <a:off x="5289050" y="2208425"/>
            <a:ext cx="6838275" cy="35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1275" y="80825"/>
            <a:ext cx="3740726" cy="1469576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39"/>
          <p:cNvSpPr/>
          <p:nvPr/>
        </p:nvSpPr>
        <p:spPr>
          <a:xfrm>
            <a:off x="10640631" y="609025"/>
            <a:ext cx="808200" cy="6765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0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모델 상세 - box base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0"/>
          <p:cNvSpPr txBox="1"/>
          <p:nvPr>
            <p:ph idx="1" type="body"/>
          </p:nvPr>
        </p:nvSpPr>
        <p:spPr>
          <a:xfrm>
            <a:off x="431375" y="959126"/>
            <a:ext cx="11329200" cy="53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역할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가져온 RoI feature map 을 box로 만들기 직전의 feature map으로.</a:t>
            </a:r>
            <a:br>
              <a:rPr lang="en-US" sz="2000"/>
            </a:br>
            <a:endParaRPr sz="20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input : RoI feature map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예시의 800 = batch 8 * box개수 100개 → </a:t>
            </a:r>
            <a:r>
              <a:rPr b="1" i="1" lang="en-US" sz="2000"/>
              <a:t>후보 box 개수</a:t>
            </a:r>
            <a:br>
              <a:rPr lang="en-US" sz="2000"/>
            </a:br>
            <a:endParaRPr sz="20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output : 박스좌표&amp;confidence 로 만들기 직전의 feature map</a:t>
            </a:r>
            <a:endParaRPr sz="2000"/>
          </a:p>
        </p:txBody>
      </p:sp>
      <p:sp>
        <p:nvSpPr>
          <p:cNvPr id="603" name="Google Shape;603;p40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4" name="Google Shape;60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0825" y="4020688"/>
            <a:ext cx="6210300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7775" y="80825"/>
            <a:ext cx="2974975" cy="1295277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40"/>
          <p:cNvSpPr/>
          <p:nvPr/>
        </p:nvSpPr>
        <p:spPr>
          <a:xfrm>
            <a:off x="11360725" y="549850"/>
            <a:ext cx="270600" cy="5964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1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모델 상세 - fast rcnn predictor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41"/>
          <p:cNvSpPr txBox="1"/>
          <p:nvPr>
            <p:ph idx="1" type="body"/>
          </p:nvPr>
        </p:nvSpPr>
        <p:spPr>
          <a:xfrm>
            <a:off x="431375" y="959126"/>
            <a:ext cx="11329200" cy="53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역할 : 최종 box offset (delta) 와 class confidence 를 예측 </a:t>
            </a:r>
            <a:br>
              <a:rPr lang="en-US" sz="2000"/>
            </a:br>
            <a:br>
              <a:rPr lang="en-US" sz="2000"/>
            </a:br>
            <a:endParaRPr sz="20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input : </a:t>
            </a:r>
            <a:r>
              <a:rPr b="1" i="1" lang="en-US" sz="2000"/>
              <a:t>후보 box 들</a:t>
            </a:r>
            <a:br>
              <a:rPr lang="en-US" sz="2000"/>
            </a:br>
            <a:br>
              <a:rPr lang="en-US" sz="2000"/>
            </a:br>
            <a:endParaRPr sz="20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output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후보 box 들에 대한 class confidence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박스 offset</a:t>
            </a:r>
            <a:endParaRPr sz="2000"/>
          </a:p>
        </p:txBody>
      </p:sp>
      <p:sp>
        <p:nvSpPr>
          <p:cNvPr id="613" name="Google Shape;613;p41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4" name="Google Shape;61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000" y="4146000"/>
            <a:ext cx="7942999" cy="25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87825" y="80825"/>
            <a:ext cx="4204175" cy="17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41"/>
          <p:cNvSpPr/>
          <p:nvPr/>
        </p:nvSpPr>
        <p:spPr>
          <a:xfrm>
            <a:off x="11703925" y="642250"/>
            <a:ext cx="249000" cy="9912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2"/>
          <p:cNvSpPr txBox="1"/>
          <p:nvPr>
            <p:ph type="title"/>
          </p:nvPr>
        </p:nvSpPr>
        <p:spPr>
          <a:xfrm>
            <a:off x="609600" y="1877710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4100"/>
              <a:t>코드 - Optimizer 선언</a:t>
            </a:r>
            <a:endParaRPr sz="4100"/>
          </a:p>
        </p:txBody>
      </p:sp>
      <p:sp>
        <p:nvSpPr>
          <p:cNvPr id="622" name="Google Shape;622;p42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3" name="Google Shape;62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1800" y="3136500"/>
            <a:ext cx="8770225" cy="1707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2"/>
          <p:cNvSpPr/>
          <p:nvPr/>
        </p:nvSpPr>
        <p:spPr>
          <a:xfrm>
            <a:off x="6313625" y="3081600"/>
            <a:ext cx="2177700" cy="189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3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Optimizer 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3"/>
          <p:cNvSpPr txBox="1"/>
          <p:nvPr>
            <p:ph idx="1" type="body"/>
          </p:nvPr>
        </p:nvSpPr>
        <p:spPr>
          <a:xfrm>
            <a:off x="431375" y="959126"/>
            <a:ext cx="11329200" cy="53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optimizer 종류와 하이퍼파라미터 결정</a:t>
            </a:r>
            <a:br>
              <a:rPr lang="en-US" sz="2000"/>
            </a:br>
            <a:r>
              <a:rPr lang="en-US" sz="2000"/>
              <a:t>(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https://pytorch.org/docs/stable/optim.html</a:t>
            </a:r>
            <a:r>
              <a:rPr lang="en-US" sz="2000"/>
              <a:t>)</a:t>
            </a:r>
            <a:br>
              <a:rPr lang="en-US" sz="2000"/>
            </a:br>
            <a:br>
              <a:rPr lang="en-US" sz="2000"/>
            </a:br>
            <a:endParaRPr sz="20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Optimizer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종류 : SGD 나 Adam 이 흔하게 사용됨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하이퍼파라미터</a:t>
            </a:r>
            <a:endParaRPr sz="2000"/>
          </a:p>
          <a:p>
            <a:pPr indent="-279400" lvl="2" marL="152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다른 논문을 참고하여 따르면 학습 잘 되는 편</a:t>
            </a:r>
            <a:endParaRPr sz="2000"/>
          </a:p>
          <a:p>
            <a:pPr indent="-279400" lvl="2" marL="152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최고 성능을 위해서는 문제 by 문제로 튜닝을 해줘야 함</a:t>
            </a:r>
            <a:br>
              <a:rPr lang="en-US" sz="2000"/>
            </a:br>
            <a:endParaRPr sz="2000"/>
          </a:p>
        </p:txBody>
      </p:sp>
      <p:sp>
        <p:nvSpPr>
          <p:cNvPr id="631" name="Google Shape;631;p43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2" name="Google Shape;63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2817" y="4062219"/>
            <a:ext cx="8326366" cy="17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4"/>
          <p:cNvSpPr txBox="1"/>
          <p:nvPr>
            <p:ph type="title"/>
          </p:nvPr>
        </p:nvSpPr>
        <p:spPr>
          <a:xfrm>
            <a:off x="609600" y="1884347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4100"/>
              <a:t>코드 - 학습 및 평가 코드</a:t>
            </a:r>
            <a:endParaRPr sz="4100"/>
          </a:p>
        </p:txBody>
      </p:sp>
      <p:sp>
        <p:nvSpPr>
          <p:cNvPr id="638" name="Google Shape;638;p44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9" name="Google Shape;63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1800" y="3143138"/>
            <a:ext cx="8770225" cy="170735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44"/>
          <p:cNvSpPr/>
          <p:nvPr/>
        </p:nvSpPr>
        <p:spPr>
          <a:xfrm>
            <a:off x="8544300" y="3074963"/>
            <a:ext cx="2177700" cy="189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5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전체 학습 계획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5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7" name="Google Shape;64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638" y="2121377"/>
            <a:ext cx="10442725" cy="26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6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train 1 epoch -   pseudo-code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46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4" name="Google Shape;65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3163" y="1845094"/>
            <a:ext cx="6721975" cy="316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7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train 1 epoch 실제 구현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47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1" name="Google Shape;66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2125" y="1001235"/>
            <a:ext cx="6974249" cy="5202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8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evaluation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8"/>
          <p:cNvSpPr txBox="1"/>
          <p:nvPr>
            <p:ph idx="1" type="body"/>
          </p:nvPr>
        </p:nvSpPr>
        <p:spPr>
          <a:xfrm>
            <a:off x="431375" y="959126"/>
            <a:ext cx="11329200" cy="53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일반적으로 coco api  or  voc api 를 가져다가 변형해서 사용</a:t>
            </a: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sz="20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디텍션 평가 기준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box 의 정확도 (IoU) 를 계산하여 average precision  으로 평가</a:t>
            </a:r>
            <a:endParaRPr sz="2000"/>
          </a:p>
          <a:p>
            <a:pPr indent="-3429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IoU : 정답 box와 prediction box 의 겹치는 정도를 계산 (0~1)</a:t>
            </a:r>
            <a:endParaRPr sz="2000"/>
          </a:p>
        </p:txBody>
      </p:sp>
      <p:sp>
        <p:nvSpPr>
          <p:cNvPr id="668" name="Google Shape;668;p48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9" name="Google Shape;66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4125" y="1427125"/>
            <a:ext cx="4902000" cy="53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8"/>
          <p:cNvSpPr txBox="1"/>
          <p:nvPr/>
        </p:nvSpPr>
        <p:spPr>
          <a:xfrm>
            <a:off x="7699700" y="6479100"/>
            <a:ext cx="361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https://seongkyun.github.io/study/2019/01/15/map/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1" name="Google Shape;671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050" y="3377100"/>
            <a:ext cx="4421900" cy="297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31352" y="3348463"/>
            <a:ext cx="6521396" cy="30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200"/>
              <a:t>Pre 2 - 실습 데이터 : Penn-Fudan Database for Pedestrian Detection</a:t>
            </a:r>
            <a:endParaRPr b="0" i="0" sz="22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"/>
          <p:cNvSpPr txBox="1"/>
          <p:nvPr>
            <p:ph idx="1" type="body"/>
          </p:nvPr>
        </p:nvSpPr>
        <p:spPr>
          <a:xfrm>
            <a:off x="431375" y="959126"/>
            <a:ext cx="11329200" cy="53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n-US" sz="2400"/>
              <a:t>colab 에서 빠른 학습을 위해 선정</a:t>
            </a:r>
            <a:br>
              <a:rPr lang="en-US" sz="2400"/>
            </a:br>
            <a:endParaRPr sz="2400"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n-US" sz="2400"/>
              <a:t>데이터 구성</a:t>
            </a:r>
            <a:endParaRPr sz="2400"/>
          </a:p>
          <a:p>
            <a:pPr indent="-3683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–"/>
            </a:pPr>
            <a:r>
              <a:rPr lang="en-US" sz="2400"/>
              <a:t>image : 170 장</a:t>
            </a:r>
            <a:endParaRPr sz="2400"/>
          </a:p>
          <a:p>
            <a:pPr indent="-368300" lvl="1" marL="99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–"/>
            </a:pPr>
            <a:r>
              <a:rPr lang="en-US" sz="2400"/>
              <a:t>label : 보행자 / 345 개의 box와 segmentation mask</a:t>
            </a:r>
            <a:br>
              <a:rPr lang="en-US" sz="2400"/>
            </a:br>
            <a:endParaRPr sz="2400"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•"/>
            </a:pPr>
            <a:r>
              <a:rPr lang="en-US" sz="2400"/>
              <a:t>펜실베니아 대학, 푸단 대학에서 촬영</a:t>
            </a:r>
            <a:endParaRPr sz="2400"/>
          </a:p>
        </p:txBody>
      </p:sp>
      <p:sp>
        <p:nvSpPr>
          <p:cNvPr id="201" name="Google Shape;201;p4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" name="Google Shape;202;p4"/>
          <p:cNvSpPr txBox="1"/>
          <p:nvPr/>
        </p:nvSpPr>
        <p:spPr>
          <a:xfrm>
            <a:off x="7027250" y="6419325"/>
            <a:ext cx="447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https://www.cis.upenn.edu/~jshi/ped_html/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671" y="4102950"/>
            <a:ext cx="2129790" cy="20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11121" y="4102950"/>
            <a:ext cx="2129790" cy="20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85588" y="4272963"/>
            <a:ext cx="2922270" cy="14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39163" y="4272963"/>
            <a:ext cx="2922270" cy="14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9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코드 전체 구조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9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9" name="Google Shape;67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8450" y="80825"/>
            <a:ext cx="7200575" cy="14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0450" y="1528850"/>
            <a:ext cx="7671109" cy="50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0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학습된 weight를 torchvision 에서 불러오기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50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7" name="Google Shape;68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5825" y="2108676"/>
            <a:ext cx="9767500" cy="26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1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Faster R-CNN 외, 다른 프레임워크 불러와서 사용하기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51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4" name="Google Shape;69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225" y="1136300"/>
            <a:ext cx="10406325" cy="24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51"/>
          <p:cNvSpPr txBox="1"/>
          <p:nvPr/>
        </p:nvSpPr>
        <p:spPr>
          <a:xfrm>
            <a:off x="4432525" y="6369550"/>
            <a:ext cx="703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https://pytorch.org/vision/stable/models.html#object-detection-instance-segmentation-and-person-keypoint-detection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6" name="Google Shape;696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1224" y="3819375"/>
            <a:ext cx="5579649" cy="203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2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500"/>
              <a:t>실습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52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3" name="Google Shape;703;p52"/>
          <p:cNvSpPr txBox="1"/>
          <p:nvPr>
            <p:ph idx="1" type="body"/>
          </p:nvPr>
        </p:nvSpPr>
        <p:spPr>
          <a:xfrm>
            <a:off x="431375" y="959126"/>
            <a:ext cx="11329200" cy="53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두 경우 성능 비교</a:t>
            </a:r>
            <a:endParaRPr sz="2000"/>
          </a:p>
          <a:p>
            <a:pPr indent="-342900" lvl="1" marL="990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>
                <a:solidFill>
                  <a:schemeClr val="dk1"/>
                </a:solidFill>
              </a:rPr>
              <a:t>model = create_faster_rcnn()</a:t>
            </a:r>
            <a:endParaRPr sz="2000">
              <a:solidFill>
                <a:schemeClr val="dk1"/>
              </a:solidFill>
            </a:endParaRPr>
          </a:p>
          <a:p>
            <a:pPr indent="-342900" lvl="1" marL="990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–"/>
            </a:pPr>
            <a:r>
              <a:rPr lang="en-US" sz="2000"/>
              <a:t>model = </a:t>
            </a:r>
            <a:r>
              <a:rPr lang="en-US" sz="2000">
                <a:solidFill>
                  <a:schemeClr val="dk1"/>
                </a:solidFill>
              </a:rPr>
              <a:t>create_pretrained_faster_rcnn()</a:t>
            </a:r>
            <a:br>
              <a:rPr lang="en-US" sz="2000"/>
            </a:br>
            <a:br>
              <a:rPr lang="en-US" sz="2000"/>
            </a:br>
            <a:endParaRPr sz="20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en-US" sz="2000"/>
              <a:t>학습 완료 후, 예시 이미지에서 시각화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200"/>
              <a:t>Pre 2 - </a:t>
            </a:r>
            <a:r>
              <a:rPr lang="en-US" sz="2500"/>
              <a:t>데이터셋 준비 - 다운로드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5"/>
          <p:cNvSpPr txBox="1"/>
          <p:nvPr>
            <p:ph idx="1" type="body"/>
          </p:nvPr>
        </p:nvSpPr>
        <p:spPr>
          <a:xfrm>
            <a:off x="431375" y="959126"/>
            <a:ext cx="11329200" cy="53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Char char="•"/>
            </a:pPr>
            <a:r>
              <a:rPr lang="en-US" sz="1800"/>
              <a:t>데이터 zip 파일 다운로드 링크 : </a:t>
            </a:r>
            <a:br>
              <a:rPr lang="en-US" sz="1800"/>
            </a:br>
            <a:r>
              <a:rPr lang="en-US" sz="1300" u="sng">
                <a:solidFill>
                  <a:schemeClr val="hlink"/>
                </a:solidFill>
                <a:hlinkClick r:id="rId3"/>
              </a:rPr>
              <a:t>https://www.cis.upenn.edu/~jshi/ped_html/PennFudanPed.zip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zip 파일을 google 드라이브에 업로드  (예시)</a:t>
            </a:r>
            <a:endParaRPr sz="1800"/>
          </a:p>
        </p:txBody>
      </p:sp>
      <p:sp>
        <p:nvSpPr>
          <p:cNvPr id="213" name="Google Shape;213;p5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4" name="Google Shape;21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950" y="2552287"/>
            <a:ext cx="8090099" cy="22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200"/>
              <a:t>Pre 2 - </a:t>
            </a:r>
            <a:r>
              <a:rPr lang="en-US" sz="2500"/>
              <a:t>데이터셋 준비 - colab 에 드라이브를 마운트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6"/>
          <p:cNvSpPr txBox="1"/>
          <p:nvPr>
            <p:ph idx="1" type="body"/>
          </p:nvPr>
        </p:nvSpPr>
        <p:spPr>
          <a:xfrm>
            <a:off x="431375" y="959125"/>
            <a:ext cx="113292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colab에서 구글 드라이브 마운트</a:t>
            </a: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링크를 클릭하여 코드를 받은 후, 코드 입력 칸에 입력</a:t>
            </a:r>
            <a:br>
              <a:rPr lang="en-US" sz="2000"/>
            </a:br>
            <a:br>
              <a:rPr lang="en-US" sz="2000"/>
            </a:br>
            <a:endParaRPr sz="2000"/>
          </a:p>
        </p:txBody>
      </p:sp>
      <p:sp>
        <p:nvSpPr>
          <p:cNvPr id="221" name="Google Shape;221;p6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22" name="Google Shape;222;p6"/>
          <p:cNvGraphicFramePr/>
          <p:nvPr/>
        </p:nvGraphicFramePr>
        <p:xfrm>
          <a:off x="866175" y="141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{D19CC064-E4F0-4D26-AF11-8965A351B55F}</a:tableStyleId>
              </a:tblPr>
              <a:tblGrid>
                <a:gridCol w="10287000"/>
              </a:tblGrid>
              <a:tr h="62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50" u="none" cap="none" strike="noStrike">
                          <a:solidFill>
                            <a:srgbClr val="AF00DB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from</a:t>
                      </a:r>
                      <a:r>
                        <a:rPr lang="en-US" sz="1050" u="none" cap="none" strike="noStrike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google.colab </a:t>
                      </a:r>
                      <a:r>
                        <a:rPr lang="en-US" sz="1050" u="none" cap="none" strike="noStrike">
                          <a:solidFill>
                            <a:srgbClr val="AF00DB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import</a:t>
                      </a:r>
                      <a:r>
                        <a:rPr lang="en-US" sz="1050" u="none" cap="none" strike="noStrike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drive</a:t>
                      </a:r>
                      <a:endParaRPr sz="1050" u="none" cap="none" strike="noStrike">
                        <a:solidFill>
                          <a:schemeClr val="dk1"/>
                        </a:solidFill>
                        <a:highlight>
                          <a:srgbClr val="FFFFF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cap="none" strike="noStrike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drive.mount(</a:t>
                      </a:r>
                      <a:r>
                        <a:rPr lang="en-US" sz="1050" u="none" cap="none" strike="noStrike">
                          <a:solidFill>
                            <a:srgbClr val="A31515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'/content/drive'</a:t>
                      </a:r>
                      <a:r>
                        <a:rPr lang="en-US" sz="1050" u="none" cap="none" strike="noStrike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3" name="Google Shape;22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163" y="3137275"/>
            <a:ext cx="1002982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6"/>
          <p:cNvSpPr/>
          <p:nvPr/>
        </p:nvSpPr>
        <p:spPr>
          <a:xfrm>
            <a:off x="3558450" y="3830650"/>
            <a:ext cx="7409100" cy="192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6"/>
          <p:cNvSpPr/>
          <p:nvPr/>
        </p:nvSpPr>
        <p:spPr>
          <a:xfrm>
            <a:off x="1188075" y="4140400"/>
            <a:ext cx="2576100" cy="3939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3350" y="4140401"/>
            <a:ext cx="2576099" cy="2498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6"/>
          <p:cNvCxnSpPr/>
          <p:nvPr/>
        </p:nvCxnSpPr>
        <p:spPr>
          <a:xfrm>
            <a:off x="5530225" y="4122775"/>
            <a:ext cx="6900" cy="6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8" name="Google Shape;228;p6"/>
          <p:cNvCxnSpPr/>
          <p:nvPr/>
        </p:nvCxnSpPr>
        <p:spPr>
          <a:xfrm rot="10800000">
            <a:off x="3784275" y="4574300"/>
            <a:ext cx="1500300" cy="73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7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200"/>
              <a:t>Pre 2 - </a:t>
            </a:r>
            <a:r>
              <a:rPr lang="en-US" sz="2500"/>
              <a:t>데이터셋 준비 - colab 에 세팅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7"/>
          <p:cNvSpPr txBox="1"/>
          <p:nvPr>
            <p:ph idx="1" type="body"/>
          </p:nvPr>
        </p:nvSpPr>
        <p:spPr>
          <a:xfrm>
            <a:off x="431375" y="959125"/>
            <a:ext cx="113292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업로드한 데이터를 colab 의 서버로 올리고 압축 해제</a:t>
            </a: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sz="2000"/>
          </a:p>
        </p:txBody>
      </p:sp>
      <p:sp>
        <p:nvSpPr>
          <p:cNvPr id="235" name="Google Shape;235;p7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36" name="Google Shape;236;p7"/>
          <p:cNvGraphicFramePr/>
          <p:nvPr/>
        </p:nvGraphicFramePr>
        <p:xfrm>
          <a:off x="773225" y="162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{D19CC064-E4F0-4D26-AF11-8965A351B55F}</a:tableStyleId>
              </a:tblPr>
              <a:tblGrid>
                <a:gridCol w="10287000"/>
              </a:tblGrid>
              <a:tr h="62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cap="none" strike="noStrike">
                          <a:solidFill>
                            <a:srgbClr val="AF00DB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import</a:t>
                      </a:r>
                      <a:r>
                        <a:rPr lang="en-US" sz="1050" u="none" cap="none" strike="noStrike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os</a:t>
                      </a:r>
                      <a:endParaRPr sz="1050" u="none" cap="none" strike="noStrike">
                        <a:solidFill>
                          <a:schemeClr val="dk1"/>
                        </a:solidFill>
                        <a:highlight>
                          <a:srgbClr val="FFFFF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cap="none" strike="noStrike">
                          <a:solidFill>
                            <a:srgbClr val="0000FF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!</a:t>
                      </a:r>
                      <a:r>
                        <a:rPr lang="en-US" sz="1050" u="none" cap="none" strike="noStrike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cp </a:t>
                      </a:r>
                      <a:r>
                        <a:rPr lang="en-US" sz="1050" u="none" cap="none" strike="noStrike">
                          <a:solidFill>
                            <a:srgbClr val="A31515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"/content/drive/MyDrive/</a:t>
                      </a:r>
                      <a:r>
                        <a:rPr lang="en-US" sz="1050" u="none" cap="none" strike="noStrike">
                          <a:solidFill>
                            <a:srgbClr val="0000FF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업로드한 경로</a:t>
                      </a:r>
                      <a:r>
                        <a:rPr lang="en-US" sz="1050" u="none" cap="none" strike="noStrike">
                          <a:solidFill>
                            <a:srgbClr val="A31515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/PennFudanPed.zip"</a:t>
                      </a:r>
                      <a:r>
                        <a:rPr lang="en-US" sz="1050" u="none" cap="none" strike="noStrike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US" sz="1050" u="none" cap="none" strike="noStrike">
                          <a:solidFill>
                            <a:srgbClr val="A31515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"/content/</a:t>
                      </a:r>
                      <a:r>
                        <a:rPr lang="en-US" sz="1050" u="none" cap="none" strike="noStrike">
                          <a:solidFill>
                            <a:srgbClr val="FF00FF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업로드할 경로</a:t>
                      </a:r>
                      <a:r>
                        <a:rPr lang="en-US" sz="1050" u="none" cap="none" strike="noStrike">
                          <a:solidFill>
                            <a:srgbClr val="A31515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/PennFudanPed.zip"</a:t>
                      </a:r>
                      <a:endParaRPr sz="1050" u="none" cap="none" strike="noStrike">
                        <a:solidFill>
                          <a:srgbClr val="A31515"/>
                        </a:solidFill>
                        <a:highlight>
                          <a:srgbClr val="FFFFF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cap="none" strike="noStrike">
                          <a:solidFill>
                            <a:srgbClr val="0000FF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!</a:t>
                      </a:r>
                      <a:r>
                        <a:rPr lang="en-US" sz="1050" u="none" cap="none" strike="noStrike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unzip -qq </a:t>
                      </a:r>
                      <a:r>
                        <a:rPr lang="en-US" sz="1050" u="none" cap="none" strike="noStrike">
                          <a:solidFill>
                            <a:srgbClr val="A31515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"/content/</a:t>
                      </a:r>
                      <a:r>
                        <a:rPr lang="en-US" sz="1050" u="none" cap="none" strike="noStrike">
                          <a:solidFill>
                            <a:srgbClr val="FF00FF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업로드할 경로</a:t>
                      </a:r>
                      <a:r>
                        <a:rPr lang="en-US" sz="1050" u="none" cap="none" strike="noStrike">
                          <a:solidFill>
                            <a:srgbClr val="A31515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/PennFudanPed.zip"</a:t>
                      </a:r>
                      <a:endParaRPr sz="1050" u="none" cap="none" strike="noStrike">
                        <a:solidFill>
                          <a:srgbClr val="A31515"/>
                        </a:solidFill>
                        <a:highlight>
                          <a:srgbClr val="FFFFF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cap="none" strike="noStrike">
                          <a:solidFill>
                            <a:srgbClr val="795E26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</a:t>
                      </a:r>
                      <a:r>
                        <a:rPr lang="en-US" sz="1050" u="none" cap="none" strike="noStrike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(os.listdir(</a:t>
                      </a:r>
                      <a:r>
                        <a:rPr lang="en-US" sz="1050" u="none" cap="none" strike="noStrike">
                          <a:solidFill>
                            <a:srgbClr val="A31515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'/content/</a:t>
                      </a:r>
                      <a:r>
                        <a:rPr lang="en-US" sz="1050" u="none" cap="none" strike="noStrike">
                          <a:solidFill>
                            <a:srgbClr val="FF00FF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업로드할 경로</a:t>
                      </a:r>
                      <a:r>
                        <a:rPr lang="en-US" sz="1050" u="none" cap="none" strike="noStrike">
                          <a:solidFill>
                            <a:srgbClr val="A31515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/PennFudanPed/'</a:t>
                      </a:r>
                      <a:r>
                        <a:rPr lang="en-US" sz="1050" u="none" cap="none" strike="noStrike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</a:t>
                      </a:r>
                      <a:endParaRPr sz="1050" u="none" cap="none" strike="noStrike">
                        <a:solidFill>
                          <a:srgbClr val="AF00DB"/>
                        </a:solidFill>
                        <a:highlight>
                          <a:srgbClr val="FFFFF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37" name="Google Shape;23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225" y="3348625"/>
            <a:ext cx="7724775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 txBox="1"/>
          <p:nvPr>
            <p:ph type="title"/>
          </p:nvPr>
        </p:nvSpPr>
        <p:spPr>
          <a:xfrm>
            <a:off x="57975" y="80835"/>
            <a:ext cx="10972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800"/>
              <a:buFont typeface="Arial"/>
              <a:buNone/>
            </a:pPr>
            <a:r>
              <a:rPr lang="en-US" sz="2200"/>
              <a:t>Pre 3 - python </a:t>
            </a:r>
            <a:r>
              <a:rPr lang="en-US" sz="2500"/>
              <a:t>module 준비 - colab 에 세팅</a:t>
            </a:r>
            <a:endParaRPr b="0" i="0" sz="2500" u="none" cap="none" strike="noStrik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8"/>
          <p:cNvSpPr txBox="1"/>
          <p:nvPr>
            <p:ph idx="1" type="body"/>
          </p:nvPr>
        </p:nvSpPr>
        <p:spPr>
          <a:xfrm>
            <a:off x="431375" y="959125"/>
            <a:ext cx="113292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git의 clone 기능을 통해 필요한 python module download</a:t>
            </a: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sz="2000"/>
          </a:p>
        </p:txBody>
      </p:sp>
      <p:sp>
        <p:nvSpPr>
          <p:cNvPr id="244" name="Google Shape;244;p8"/>
          <p:cNvSpPr txBox="1"/>
          <p:nvPr>
            <p:ph idx="12" type="sldNum"/>
          </p:nvPr>
        </p:nvSpPr>
        <p:spPr>
          <a:xfrm>
            <a:off x="9107851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45" name="Google Shape;245;p8"/>
          <p:cNvGraphicFramePr/>
          <p:nvPr/>
        </p:nvGraphicFramePr>
        <p:xfrm>
          <a:off x="773225" y="162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{D19CC064-E4F0-4D26-AF11-8965A351B55F}</a:tableStyleId>
              </a:tblPr>
              <a:tblGrid>
                <a:gridCol w="10287000"/>
              </a:tblGrid>
              <a:tr h="628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50" u="none" cap="none" strike="noStrike">
                          <a:solidFill>
                            <a:srgbClr val="0000FF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%cd </a:t>
                      </a:r>
                      <a:r>
                        <a:rPr lang="en-US" sz="1050" u="none" cap="none" strike="noStrike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/content/drive/MyDrive/</a:t>
                      </a:r>
                      <a:r>
                        <a:rPr lang="en-US" sz="1050" u="none" cap="none" strike="noStrike">
                          <a:solidFill>
                            <a:srgbClr val="267F99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다운로드 경로</a:t>
                      </a:r>
                      <a:r>
                        <a:rPr lang="en-US" sz="1050" u="none" cap="none" strike="noStrike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</a:t>
                      </a:r>
                      <a:endParaRPr sz="1050" u="none" cap="none" strike="noStrike">
                        <a:solidFill>
                          <a:schemeClr val="dk1"/>
                        </a:solidFill>
                        <a:highlight>
                          <a:srgbClr val="FFFFF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cap="none" strike="noStrike">
                          <a:solidFill>
                            <a:srgbClr val="0000FF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!</a:t>
                      </a:r>
                      <a:r>
                        <a:rPr lang="en-US" sz="1050" u="none" cap="none" strike="noStrike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git clone https://github.com/yoojy31/pytorch-object-detection-tutorial.git</a:t>
                      </a:r>
                      <a:endParaRPr sz="1050" u="none" cap="none" strike="noStrike">
                        <a:solidFill>
                          <a:srgbClr val="AF00DB"/>
                        </a:solidFill>
                        <a:highlight>
                          <a:srgbClr val="FFFFF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46" name="Google Shape;24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225" y="2459325"/>
            <a:ext cx="88011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225" y="4534225"/>
            <a:ext cx="88011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8"/>
          <p:cNvSpPr txBox="1"/>
          <p:nvPr>
            <p:ph idx="1" type="body"/>
          </p:nvPr>
        </p:nvSpPr>
        <p:spPr>
          <a:xfrm>
            <a:off x="431375" y="3919925"/>
            <a:ext cx="113292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download한 python module download</a:t>
            </a: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PAL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ipal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